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62"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234" autoAdjust="0"/>
    <p:restoredTop sz="94660" autoAdjust="0"/>
  </p:normalViewPr>
  <p:slideViewPr>
    <p:cSldViewPr snapToGrid="0">
      <p:cViewPr varScale="1">
        <p:scale>
          <a:sx n="116" d="100"/>
          <a:sy n="116" d="100"/>
        </p:scale>
        <p:origin x="20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H:\Mt%20Painter\2018%20work\Mt%20Painter%20yearly%20FOMP%20plantings%202005-2010%20home%20Mar%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05921467370964E-2"/>
          <c:y val="3.8753718317359402E-2"/>
          <c:w val="0.78461210321307562"/>
          <c:h val="0.73853679857766308"/>
        </c:manualLayout>
      </c:layout>
      <c:lineChart>
        <c:grouping val="standard"/>
        <c:varyColors val="0"/>
        <c:ser>
          <c:idx val="0"/>
          <c:order val="0"/>
          <c:tx>
            <c:v>2006</c:v>
          </c:tx>
          <c:spPr>
            <a:ln w="28575" cap="rnd">
              <a:solidFill>
                <a:schemeClr val="accent1"/>
              </a:solidFill>
              <a:round/>
            </a:ln>
            <a:effectLst/>
          </c:spPr>
          <c:marker>
            <c:symbol val="none"/>
          </c:marker>
          <c:cat>
            <c:numRef>
              <c:f>'Chart for Wdlnd Frm'!$B$24:$L$24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'Chart for Wdlnd Frm'!$B$25:$L$25</c:f>
              <c:numCache>
                <c:formatCode>General</c:formatCode>
                <c:ptCount val="11"/>
                <c:pt idx="0">
                  <c:v>100</c:v>
                </c:pt>
                <c:pt idx="1">
                  <c:v>66</c:v>
                </c:pt>
                <c:pt idx="2">
                  <c:v>58</c:v>
                </c:pt>
                <c:pt idx="3">
                  <c:v>54</c:v>
                </c:pt>
                <c:pt idx="4">
                  <c:v>52</c:v>
                </c:pt>
                <c:pt idx="5">
                  <c:v>48</c:v>
                </c:pt>
                <c:pt idx="6">
                  <c:v>45</c:v>
                </c:pt>
                <c:pt idx="7">
                  <c:v>45</c:v>
                </c:pt>
                <c:pt idx="8">
                  <c:v>44</c:v>
                </c:pt>
                <c:pt idx="9">
                  <c:v>43</c:v>
                </c:pt>
                <c:pt idx="10">
                  <c:v>41</c:v>
                </c:pt>
              </c:numCache>
            </c:numRef>
          </c:val>
          <c:smooth val="0"/>
        </c:ser>
        <c:ser>
          <c:idx val="1"/>
          <c:order val="1"/>
          <c:tx>
            <c:v>2007</c:v>
          </c:tx>
          <c:spPr>
            <a:ln w="28575" cap="rnd">
              <a:solidFill>
                <a:schemeClr val="accent2"/>
              </a:solidFill>
              <a:round/>
            </a:ln>
            <a:effectLst/>
          </c:spPr>
          <c:marker>
            <c:symbol val="none"/>
          </c:marker>
          <c:cat>
            <c:numRef>
              <c:f>'Chart for Wdlnd Frm'!$B$24:$L$24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'Chart for Wdlnd Frm'!$B$26:$L$26</c:f>
              <c:numCache>
                <c:formatCode>General</c:formatCode>
                <c:ptCount val="11"/>
                <c:pt idx="0">
                  <c:v>100</c:v>
                </c:pt>
                <c:pt idx="1">
                  <c:v>60</c:v>
                </c:pt>
                <c:pt idx="2">
                  <c:v>49</c:v>
                </c:pt>
                <c:pt idx="3">
                  <c:v>46</c:v>
                </c:pt>
                <c:pt idx="4">
                  <c:v>44</c:v>
                </c:pt>
                <c:pt idx="5">
                  <c:v>42</c:v>
                </c:pt>
                <c:pt idx="6">
                  <c:v>40</c:v>
                </c:pt>
                <c:pt idx="7">
                  <c:v>38</c:v>
                </c:pt>
                <c:pt idx="8">
                  <c:v>35</c:v>
                </c:pt>
                <c:pt idx="9">
                  <c:v>34</c:v>
                </c:pt>
                <c:pt idx="10">
                  <c:v>33</c:v>
                </c:pt>
              </c:numCache>
            </c:numRef>
          </c:val>
          <c:smooth val="0"/>
        </c:ser>
        <c:ser>
          <c:idx val="2"/>
          <c:order val="2"/>
          <c:tx>
            <c:v>2008</c:v>
          </c:tx>
          <c:spPr>
            <a:ln w="28575" cap="rnd">
              <a:solidFill>
                <a:schemeClr val="accent3"/>
              </a:solidFill>
              <a:round/>
            </a:ln>
            <a:effectLst/>
          </c:spPr>
          <c:marker>
            <c:symbol val="none"/>
          </c:marker>
          <c:cat>
            <c:numRef>
              <c:f>'Chart for Wdlnd Frm'!$B$24:$L$24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'Chart for Wdlnd Frm'!$B$27:$L$27</c:f>
              <c:numCache>
                <c:formatCode>General</c:formatCode>
                <c:ptCount val="11"/>
                <c:pt idx="0">
                  <c:v>100</c:v>
                </c:pt>
                <c:pt idx="1">
                  <c:v>62</c:v>
                </c:pt>
                <c:pt idx="2">
                  <c:v>57</c:v>
                </c:pt>
                <c:pt idx="3">
                  <c:v>53</c:v>
                </c:pt>
                <c:pt idx="4">
                  <c:v>53</c:v>
                </c:pt>
                <c:pt idx="5">
                  <c:v>51</c:v>
                </c:pt>
                <c:pt idx="6">
                  <c:v>47</c:v>
                </c:pt>
                <c:pt idx="7">
                  <c:v>47</c:v>
                </c:pt>
                <c:pt idx="8">
                  <c:v>47</c:v>
                </c:pt>
                <c:pt idx="9">
                  <c:v>43</c:v>
                </c:pt>
              </c:numCache>
            </c:numRef>
          </c:val>
          <c:smooth val="0"/>
        </c:ser>
        <c:ser>
          <c:idx val="3"/>
          <c:order val="3"/>
          <c:tx>
            <c:v>2009</c:v>
          </c:tx>
          <c:spPr>
            <a:ln w="28575" cap="rnd">
              <a:solidFill>
                <a:schemeClr val="accent4"/>
              </a:solidFill>
              <a:round/>
            </a:ln>
            <a:effectLst/>
          </c:spPr>
          <c:marker>
            <c:symbol val="none"/>
          </c:marker>
          <c:cat>
            <c:numRef>
              <c:f>'Chart for Wdlnd Frm'!$B$24:$L$24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'Chart for Wdlnd Frm'!$B$28:$L$28</c:f>
              <c:numCache>
                <c:formatCode>General</c:formatCode>
                <c:ptCount val="11"/>
                <c:pt idx="0">
                  <c:v>100</c:v>
                </c:pt>
                <c:pt idx="1">
                  <c:v>65</c:v>
                </c:pt>
                <c:pt idx="2">
                  <c:v>29</c:v>
                </c:pt>
                <c:pt idx="3">
                  <c:v>26</c:v>
                </c:pt>
                <c:pt idx="4">
                  <c:v>26</c:v>
                </c:pt>
                <c:pt idx="5">
                  <c:v>21</c:v>
                </c:pt>
                <c:pt idx="6">
                  <c:v>21</c:v>
                </c:pt>
                <c:pt idx="7">
                  <c:v>21</c:v>
                </c:pt>
                <c:pt idx="8">
                  <c:v>21</c:v>
                </c:pt>
              </c:numCache>
            </c:numRef>
          </c:val>
          <c:smooth val="0"/>
        </c:ser>
        <c:ser>
          <c:idx val="4"/>
          <c:order val="4"/>
          <c:tx>
            <c:v>2010</c:v>
          </c:tx>
          <c:spPr>
            <a:ln w="28575" cap="rnd">
              <a:solidFill>
                <a:schemeClr val="accent5"/>
              </a:solidFill>
              <a:round/>
            </a:ln>
            <a:effectLst/>
          </c:spPr>
          <c:marker>
            <c:symbol val="none"/>
          </c:marker>
          <c:cat>
            <c:numRef>
              <c:f>'Chart for Wdlnd Frm'!$B$24:$L$24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'Chart for Wdlnd Frm'!$B$29:$L$29</c:f>
              <c:numCache>
                <c:formatCode>General</c:formatCode>
                <c:ptCount val="11"/>
                <c:pt idx="0">
                  <c:v>100</c:v>
                </c:pt>
                <c:pt idx="1">
                  <c:v>73</c:v>
                </c:pt>
                <c:pt idx="2">
                  <c:v>69</c:v>
                </c:pt>
                <c:pt idx="3">
                  <c:v>65</c:v>
                </c:pt>
                <c:pt idx="4">
                  <c:v>62</c:v>
                </c:pt>
                <c:pt idx="5">
                  <c:v>59</c:v>
                </c:pt>
                <c:pt idx="6">
                  <c:v>57</c:v>
                </c:pt>
                <c:pt idx="7">
                  <c:v>56</c:v>
                </c:pt>
              </c:numCache>
            </c:numRef>
          </c:val>
          <c:smooth val="0"/>
        </c:ser>
        <c:ser>
          <c:idx val="5"/>
          <c:order val="5"/>
          <c:tx>
            <c:v>2011</c:v>
          </c:tx>
          <c:spPr>
            <a:ln w="28575" cap="rnd">
              <a:solidFill>
                <a:schemeClr val="accent6"/>
              </a:solidFill>
              <a:round/>
            </a:ln>
            <a:effectLst/>
          </c:spPr>
          <c:marker>
            <c:symbol val="none"/>
          </c:marker>
          <c:cat>
            <c:numRef>
              <c:f>'Chart for Wdlnd Frm'!$B$24:$L$24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'Chart for Wdlnd Frm'!$B$30:$L$30</c:f>
              <c:numCache>
                <c:formatCode>General</c:formatCode>
                <c:ptCount val="11"/>
                <c:pt idx="0">
                  <c:v>100</c:v>
                </c:pt>
                <c:pt idx="1">
                  <c:v>77</c:v>
                </c:pt>
                <c:pt idx="2">
                  <c:v>73</c:v>
                </c:pt>
                <c:pt idx="3">
                  <c:v>71</c:v>
                </c:pt>
                <c:pt idx="4">
                  <c:v>66</c:v>
                </c:pt>
                <c:pt idx="5">
                  <c:v>62</c:v>
                </c:pt>
                <c:pt idx="6">
                  <c:v>59</c:v>
                </c:pt>
              </c:numCache>
            </c:numRef>
          </c:val>
          <c:smooth val="0"/>
        </c:ser>
        <c:dLbls>
          <c:showLegendKey val="0"/>
          <c:showVal val="0"/>
          <c:showCatName val="0"/>
          <c:showSerName val="0"/>
          <c:showPercent val="0"/>
          <c:showBubbleSize val="0"/>
        </c:dLbls>
        <c:smooth val="0"/>
        <c:axId val="312310200"/>
        <c:axId val="312311768"/>
      </c:lineChart>
      <c:catAx>
        <c:axId val="31231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b="1" dirty="0"/>
                  <a:t>Age (years)</a:t>
                </a:r>
              </a:p>
            </c:rich>
          </c:tx>
          <c:layout>
            <c:manualLayout>
              <c:xMode val="edge"/>
              <c:yMode val="edge"/>
              <c:x val="0.4721308281919494"/>
              <c:y val="0.889149718519677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2311768"/>
        <c:crosses val="autoZero"/>
        <c:auto val="1"/>
        <c:lblAlgn val="ctr"/>
        <c:lblOffset val="100"/>
        <c:noMultiLvlLbl val="0"/>
      </c:catAx>
      <c:valAx>
        <c:axId val="312311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800" b="1"/>
                  <a:t>% suvival</a:t>
                </a:r>
              </a:p>
            </c:rich>
          </c:tx>
          <c:layout>
            <c:manualLayout>
              <c:xMode val="edge"/>
              <c:yMode val="edge"/>
              <c:x val="8.2946357952152442E-3"/>
              <c:y val="0.2809062024910877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2310200"/>
        <c:crosses val="autoZero"/>
        <c:crossBetween val="between"/>
      </c:valAx>
      <c:spPr>
        <a:solidFill>
          <a:schemeClr val="tx1"/>
        </a:solidFill>
        <a:ln>
          <a:solidFill>
            <a:schemeClr val="tx1">
              <a:lumMod val="65000"/>
              <a:lumOff val="35000"/>
            </a:schemeClr>
          </a:solidFill>
        </a:ln>
        <a:effectLst/>
      </c:spPr>
    </c:plotArea>
    <c:legend>
      <c:legendPos val="r"/>
      <c:layout>
        <c:manualLayout>
          <c:xMode val="edge"/>
          <c:yMode val="edge"/>
          <c:x val="0.8917624522800508"/>
          <c:y val="0.14060350068187044"/>
          <c:w val="8.3039430454008009E-2"/>
          <c:h val="0.5127524566900127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C1370-99F2-48B7-A8C0-372926CFA9C2}" type="datetimeFigureOut">
              <a:rPr lang="en-AU" smtClean="0"/>
              <a:t>8/07/2018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79834-5513-43D2-937D-2EB62C73D63D}" type="slidenum">
              <a:rPr lang="en-AU" smtClean="0"/>
              <a:t>‹#›</a:t>
            </a:fld>
            <a:endParaRPr lang="en-AU"/>
          </a:p>
        </p:txBody>
      </p:sp>
    </p:spTree>
    <p:extLst>
      <p:ext uri="{BB962C8B-B14F-4D97-AF65-F5344CB8AC3E}">
        <p14:creationId xmlns:p14="http://schemas.microsoft.com/office/powerpoint/2010/main" val="133506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 am going to talk today about Friends of Mt Painter’s experience with planting tree and shrub </a:t>
            </a:r>
            <a:r>
              <a:rPr lang="en-AU" dirty="0" err="1" smtClean="0"/>
              <a:t>tubestock</a:t>
            </a:r>
            <a:r>
              <a:rPr lang="en-AU" dirty="0" smtClean="0"/>
              <a:t> as part of a program to re-establish open woodland on the hill.</a:t>
            </a:r>
          </a:p>
          <a:p>
            <a:pPr marL="171450" indent="-171450">
              <a:buFont typeface="Arial" panose="020B0604020202020204" pitchFamily="34" charset="0"/>
              <a:buChar char="•"/>
            </a:pPr>
            <a:r>
              <a:rPr lang="en-AU" dirty="0" smtClean="0"/>
              <a:t>Mt Painter is one of a chain of nature reserves in the ACT that runs north-west from Black Mountain to the Murrumbidgee River. </a:t>
            </a:r>
          </a:p>
          <a:p>
            <a:pPr marL="171450" indent="-171450">
              <a:buFont typeface="Arial" panose="020B0604020202020204" pitchFamily="34" charset="0"/>
              <a:buChar char="•"/>
            </a:pPr>
            <a:r>
              <a:rPr lang="en-AU" dirty="0" smtClean="0"/>
              <a:t>It was grazed by domestic stock until 1996 when it was added to the existing small reserve adjacent to the suburb of Cook.</a:t>
            </a:r>
          </a:p>
          <a:p>
            <a:pPr marL="171450" indent="-171450">
              <a:buFont typeface="Arial" panose="020B0604020202020204" pitchFamily="34" charset="0"/>
              <a:buChar char="•"/>
            </a:pPr>
            <a:r>
              <a:rPr lang="en-AU" dirty="0" smtClean="0"/>
              <a:t>At that stage, there were few trees on most of the new reserve. Planting of </a:t>
            </a:r>
            <a:r>
              <a:rPr lang="en-AU" dirty="0" err="1" smtClean="0"/>
              <a:t>tubestock</a:t>
            </a:r>
            <a:r>
              <a:rPr lang="en-AU" dirty="0" smtClean="0"/>
              <a:t> started in the late 1990s and has continued on and off ever since, guided since 2000 by a vegetation plan.</a:t>
            </a:r>
          </a:p>
          <a:p>
            <a:pPr marL="171450" indent="-171450">
              <a:buFont typeface="Arial" panose="020B0604020202020204" pitchFamily="34" charset="0"/>
              <a:buChar char="•"/>
            </a:pPr>
            <a:r>
              <a:rPr lang="en-AU" dirty="0" smtClean="0"/>
              <a:t>Friends of Mt Painter have been tracking the survival of the </a:t>
            </a:r>
            <a:r>
              <a:rPr lang="en-AU" dirty="0" err="1" smtClean="0"/>
              <a:t>tubestock</a:t>
            </a:r>
            <a:r>
              <a:rPr lang="en-AU" dirty="0" smtClean="0"/>
              <a:t> planted since 2005.</a:t>
            </a:r>
            <a:endParaRPr lang="en-AU" dirty="0" smtClean="0"/>
          </a:p>
        </p:txBody>
      </p:sp>
      <p:sp>
        <p:nvSpPr>
          <p:cNvPr id="4" name="Slide Number Placeholder 3"/>
          <p:cNvSpPr>
            <a:spLocks noGrp="1"/>
          </p:cNvSpPr>
          <p:nvPr>
            <p:ph type="sldNum" sz="quarter" idx="10"/>
          </p:nvPr>
        </p:nvSpPr>
        <p:spPr/>
        <p:txBody>
          <a:bodyPr/>
          <a:lstStyle/>
          <a:p>
            <a:fld id="{47B79834-5513-43D2-937D-2EB62C73D63D}" type="slidenum">
              <a:rPr lang="en-AU" smtClean="0"/>
              <a:t>1</a:t>
            </a:fld>
            <a:endParaRPr lang="en-AU"/>
          </a:p>
        </p:txBody>
      </p:sp>
    </p:spTree>
    <p:extLst>
      <p:ext uri="{BB962C8B-B14F-4D97-AF65-F5344CB8AC3E}">
        <p14:creationId xmlns:p14="http://schemas.microsoft.com/office/powerpoint/2010/main" val="96212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2005 planting was not a success: less than a quarter of the </a:t>
            </a:r>
            <a:r>
              <a:rPr lang="en-AU" dirty="0" err="1" smtClean="0"/>
              <a:t>tubestock</a:t>
            </a:r>
            <a:r>
              <a:rPr lang="en-AU" dirty="0" smtClean="0"/>
              <a:t> survived over the following summer. By contrast, 82% of community plantings organised that same year by Greening Australia survived to one year of age. This difference in survival rates stimulated us to consider how to do better on Mt Painter.</a:t>
            </a:r>
          </a:p>
          <a:p>
            <a:pPr marL="171450" indent="-171450">
              <a:buFont typeface="Arial" panose="020B0604020202020204" pitchFamily="34" charset="0"/>
              <a:buChar char="•"/>
            </a:pPr>
            <a:r>
              <a:rPr lang="en-AU" dirty="0" smtClean="0"/>
              <a:t>We changed our planting technique and cared for the </a:t>
            </a:r>
            <a:r>
              <a:rPr lang="en-AU" dirty="0" err="1" smtClean="0"/>
              <a:t>tubestock</a:t>
            </a:r>
            <a:r>
              <a:rPr lang="en-AU" dirty="0"/>
              <a:t> , including </a:t>
            </a:r>
            <a:r>
              <a:rPr lang="en-AU" dirty="0" smtClean="0"/>
              <a:t>watering them, over their first summer. As a result, we raised to survival rates to between a half and two-thirds of the </a:t>
            </a:r>
            <a:r>
              <a:rPr lang="en-AU" dirty="0" err="1" smtClean="0"/>
              <a:t>tubestock</a:t>
            </a:r>
            <a:r>
              <a:rPr lang="en-AU" dirty="0" smtClean="0"/>
              <a:t> planted during the drought years, 2006-09.</a:t>
            </a:r>
          </a:p>
          <a:p>
            <a:pPr marL="171450" indent="-171450">
              <a:buFont typeface="Arial" panose="020B0604020202020204" pitchFamily="34" charset="0"/>
              <a:buChar char="•"/>
            </a:pPr>
            <a:r>
              <a:rPr lang="en-AU" dirty="0" smtClean="0"/>
              <a:t>In 2010, the drought broke. Around the same time, a very successful rabbit control campaign was launched and kangaroo culling began; both have been continued since then. About 80% of the trees and shrubs planted in 2010 and 2011 survived. </a:t>
            </a:r>
          </a:p>
          <a:p>
            <a:pPr marL="171450" indent="-171450">
              <a:buFont typeface="Arial" panose="020B0604020202020204" pitchFamily="34" charset="0"/>
              <a:buChar char="•"/>
            </a:pPr>
            <a:r>
              <a:rPr lang="en-AU" dirty="0" smtClean="0"/>
              <a:t>Better survival results from strategic planting, ongoing care for the </a:t>
            </a:r>
            <a:r>
              <a:rPr lang="en-AU" dirty="0" err="1" smtClean="0"/>
              <a:t>tubestock</a:t>
            </a:r>
            <a:r>
              <a:rPr lang="en-AU" dirty="0" smtClean="0"/>
              <a:t>, good rainfall, and limited herbivore pressure.</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47B79834-5513-43D2-937D-2EB62C73D63D}" type="slidenum">
              <a:rPr lang="en-AU" smtClean="0"/>
              <a:t>2</a:t>
            </a:fld>
            <a:endParaRPr lang="en-AU"/>
          </a:p>
        </p:txBody>
      </p:sp>
    </p:spTree>
    <p:extLst>
      <p:ext uri="{BB962C8B-B14F-4D97-AF65-F5344CB8AC3E}">
        <p14:creationId xmlns:p14="http://schemas.microsoft.com/office/powerpoint/2010/main" val="14902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We have continued to follow plant survival over subsequent years; each line on the graph represents the results for a planting year. Mortality continues after the first year, although at a lesser rate. </a:t>
            </a:r>
          </a:p>
          <a:p>
            <a:pPr marL="171450" indent="-171450">
              <a:buFont typeface="Arial" panose="020B0604020202020204" pitchFamily="34" charset="0"/>
              <a:buChar char="•"/>
            </a:pPr>
            <a:r>
              <a:rPr lang="en-AU" dirty="0" smtClean="0"/>
              <a:t>The six planting years shown comprise four that had less rain than the long term average for Canberra and two that were wetter. At six years of age, mean survival is 45% for these six plantings. This figure gives some idea of the smallest number of </a:t>
            </a:r>
            <a:r>
              <a:rPr lang="en-AU" dirty="0" err="1" smtClean="0"/>
              <a:t>tubestock</a:t>
            </a:r>
            <a:r>
              <a:rPr lang="en-AU" dirty="0" smtClean="0"/>
              <a:t> that should be planted to reach a particular target for long term survival. </a:t>
            </a:r>
            <a:endParaRPr lang="en-AU" dirty="0"/>
          </a:p>
        </p:txBody>
      </p:sp>
      <p:sp>
        <p:nvSpPr>
          <p:cNvPr id="4" name="Slide Number Placeholder 3"/>
          <p:cNvSpPr>
            <a:spLocks noGrp="1"/>
          </p:cNvSpPr>
          <p:nvPr>
            <p:ph type="sldNum" sz="quarter" idx="10"/>
          </p:nvPr>
        </p:nvSpPr>
        <p:spPr/>
        <p:txBody>
          <a:bodyPr/>
          <a:lstStyle/>
          <a:p>
            <a:fld id="{47B79834-5513-43D2-937D-2EB62C73D63D}" type="slidenum">
              <a:rPr lang="en-AU" smtClean="0"/>
              <a:t>3</a:t>
            </a:fld>
            <a:endParaRPr lang="en-AU"/>
          </a:p>
        </p:txBody>
      </p:sp>
    </p:spTree>
    <p:extLst>
      <p:ext uri="{BB962C8B-B14F-4D97-AF65-F5344CB8AC3E}">
        <p14:creationId xmlns:p14="http://schemas.microsoft.com/office/powerpoint/2010/main" val="371472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result of all this planting is that there are now more trees and shrubs on Mt Painter than there were 20 years ago. The red line encloses the area where planting has occurred. More little black dots are apparent in 2018 than 16 years ago.</a:t>
            </a:r>
          </a:p>
          <a:p>
            <a:pPr marL="171450" indent="-171450">
              <a:buFont typeface="Arial" panose="020B0604020202020204" pitchFamily="34" charset="0"/>
              <a:buChar char="•"/>
            </a:pPr>
            <a:r>
              <a:rPr lang="en-AU" dirty="0" smtClean="0"/>
              <a:t>One outstanding task is to examine, with the planting so far, how many and how densely trees have established. Once the plan for </a:t>
            </a:r>
            <a:r>
              <a:rPr lang="en-AU" dirty="0"/>
              <a:t>the reserve</a:t>
            </a:r>
            <a:r>
              <a:rPr lang="en-AU" dirty="0" smtClean="0"/>
              <a:t> is completed by the ACT Parks and Conservation Service, it will be possible to compare desired and actual results in woodland establishment. </a:t>
            </a:r>
            <a:endParaRPr lang="en-AU" dirty="0"/>
          </a:p>
          <a:p>
            <a:pPr marL="171450" indent="-171450">
              <a:buFont typeface="Arial" panose="020B0604020202020204" pitchFamily="34" charset="0"/>
              <a:buChar char="•"/>
            </a:pPr>
            <a:r>
              <a:rPr lang="en-AU" dirty="0" smtClean="0"/>
              <a:t>We look forward to contributing to the development of the </a:t>
            </a:r>
            <a:r>
              <a:rPr lang="en-AU" smtClean="0"/>
              <a:t>reserve plan.</a:t>
            </a:r>
            <a:endParaRPr lang="en-AU" dirty="0"/>
          </a:p>
        </p:txBody>
      </p:sp>
      <p:sp>
        <p:nvSpPr>
          <p:cNvPr id="4" name="Slide Number Placeholder 3"/>
          <p:cNvSpPr>
            <a:spLocks noGrp="1"/>
          </p:cNvSpPr>
          <p:nvPr>
            <p:ph type="sldNum" sz="quarter" idx="10"/>
          </p:nvPr>
        </p:nvSpPr>
        <p:spPr/>
        <p:txBody>
          <a:bodyPr/>
          <a:lstStyle/>
          <a:p>
            <a:fld id="{47B79834-5513-43D2-937D-2EB62C73D63D}" type="slidenum">
              <a:rPr lang="en-AU" smtClean="0"/>
              <a:t>4</a:t>
            </a:fld>
            <a:endParaRPr lang="en-AU"/>
          </a:p>
        </p:txBody>
      </p:sp>
    </p:spTree>
    <p:extLst>
      <p:ext uri="{BB962C8B-B14F-4D97-AF65-F5344CB8AC3E}">
        <p14:creationId xmlns:p14="http://schemas.microsoft.com/office/powerpoint/2010/main" val="213330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03E66BC-EFD9-44D3-998A-7D10038AFE02}" type="datetimeFigureOut">
              <a:rPr lang="en-AU" smtClean="0"/>
              <a:t>8/07/2018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105505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03E66BC-EFD9-44D3-998A-7D10038AFE02}" type="datetimeFigureOut">
              <a:rPr lang="en-AU" smtClean="0"/>
              <a:t>8/07/2018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163211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03E66BC-EFD9-44D3-998A-7D10038AFE02}" type="datetimeFigureOut">
              <a:rPr lang="en-AU" smtClean="0"/>
              <a:t>8/07/2018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59442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03E66BC-EFD9-44D3-998A-7D10038AFE02}" type="datetimeFigureOut">
              <a:rPr lang="en-AU" smtClean="0"/>
              <a:t>8/07/2018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25889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E66BC-EFD9-44D3-998A-7D10038AFE02}" type="datetimeFigureOut">
              <a:rPr lang="en-AU" smtClean="0"/>
              <a:t>8/07/2018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92676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03E66BC-EFD9-44D3-998A-7D10038AFE02}" type="datetimeFigureOut">
              <a:rPr lang="en-AU" smtClean="0"/>
              <a:t>8/07/2018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334152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03E66BC-EFD9-44D3-998A-7D10038AFE02}" type="datetimeFigureOut">
              <a:rPr lang="en-AU" smtClean="0"/>
              <a:t>8/07/2018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53937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03E66BC-EFD9-44D3-998A-7D10038AFE02}" type="datetimeFigureOut">
              <a:rPr lang="en-AU" smtClean="0"/>
              <a:t>8/07/2018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180013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E66BC-EFD9-44D3-998A-7D10038AFE02}" type="datetimeFigureOut">
              <a:rPr lang="en-AU" smtClean="0"/>
              <a:t>8/07/2018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261003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3E66BC-EFD9-44D3-998A-7D10038AFE02}" type="datetimeFigureOut">
              <a:rPr lang="en-AU" smtClean="0"/>
              <a:t>8/07/2018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19650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3E66BC-EFD9-44D3-998A-7D10038AFE02}" type="datetimeFigureOut">
              <a:rPr lang="en-AU" smtClean="0"/>
              <a:t>8/07/2018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90AB17-B0CC-43C7-A625-7E2BD4190E80}" type="slidenum">
              <a:rPr lang="en-AU" smtClean="0"/>
              <a:t>‹#›</a:t>
            </a:fld>
            <a:endParaRPr lang="en-AU"/>
          </a:p>
        </p:txBody>
      </p:sp>
    </p:spTree>
    <p:extLst>
      <p:ext uri="{BB962C8B-B14F-4D97-AF65-F5344CB8AC3E}">
        <p14:creationId xmlns:p14="http://schemas.microsoft.com/office/powerpoint/2010/main" val="327305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E66BC-EFD9-44D3-998A-7D10038AFE02}" type="datetimeFigureOut">
              <a:rPr lang="en-AU" smtClean="0"/>
              <a:t>8/07/2018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0AB17-B0CC-43C7-A625-7E2BD4190E80}" type="slidenum">
              <a:rPr lang="en-AU" smtClean="0"/>
              <a:t>‹#›</a:t>
            </a:fld>
            <a:endParaRPr lang="en-AU"/>
          </a:p>
        </p:txBody>
      </p:sp>
    </p:spTree>
    <p:extLst>
      <p:ext uri="{BB962C8B-B14F-4D97-AF65-F5344CB8AC3E}">
        <p14:creationId xmlns:p14="http://schemas.microsoft.com/office/powerpoint/2010/main" val="136652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0" y="1688840"/>
            <a:ext cx="12185780" cy="4920097"/>
          </a:xfrm>
          <a:prstGeom prst="rect">
            <a:avLst/>
          </a:prstGeom>
        </p:spPr>
      </p:pic>
      <p:sp>
        <p:nvSpPr>
          <p:cNvPr id="2" name="Title 1"/>
          <p:cNvSpPr>
            <a:spLocks noGrp="1"/>
          </p:cNvSpPr>
          <p:nvPr>
            <p:ph type="ctrTitle"/>
          </p:nvPr>
        </p:nvSpPr>
        <p:spPr>
          <a:xfrm>
            <a:off x="2158312" y="-1"/>
            <a:ext cx="8460261" cy="1688841"/>
          </a:xfrm>
        </p:spPr>
        <p:txBody>
          <a:bodyPr>
            <a:noAutofit/>
          </a:bodyPr>
          <a:lstStyle/>
          <a:p>
            <a:r>
              <a:rPr lang="en-AU" sz="4400" dirty="0">
                <a:latin typeface="Lucida Sans" panose="020B0602030504020204" pitchFamily="34" charset="0"/>
              </a:rPr>
              <a:t>Planting Box-Gum Woodland </a:t>
            </a:r>
            <a:br>
              <a:rPr lang="en-AU" sz="4400" dirty="0">
                <a:latin typeface="Lucida Sans" panose="020B0602030504020204" pitchFamily="34" charset="0"/>
              </a:rPr>
            </a:br>
            <a:r>
              <a:rPr lang="en-AU" sz="4400" dirty="0">
                <a:latin typeface="Lucida Sans" panose="020B0602030504020204" pitchFamily="34" charset="0"/>
              </a:rPr>
              <a:t>on Mount Painter</a:t>
            </a:r>
          </a:p>
        </p:txBody>
      </p:sp>
      <p:sp>
        <p:nvSpPr>
          <p:cNvPr id="8" name="TextBox 7"/>
          <p:cNvSpPr txBox="1"/>
          <p:nvPr/>
        </p:nvSpPr>
        <p:spPr>
          <a:xfrm>
            <a:off x="2627872" y="1929846"/>
            <a:ext cx="8534400" cy="1200329"/>
          </a:xfrm>
          <a:prstGeom prst="rect">
            <a:avLst/>
          </a:prstGeom>
          <a:noFill/>
        </p:spPr>
        <p:txBody>
          <a:bodyPr wrap="square" rtlCol="0">
            <a:spAutoFit/>
          </a:bodyPr>
          <a:lstStyle/>
          <a:p>
            <a:pPr algn="ctr"/>
            <a:r>
              <a:rPr lang="en-AU" sz="3600" dirty="0"/>
              <a:t>Sarah Hnatiuk, Friends of Mount Painter</a:t>
            </a:r>
          </a:p>
          <a:p>
            <a:pPr algn="ctr"/>
            <a:r>
              <a:rPr lang="en-AU" sz="3600" dirty="0"/>
              <a:t>Woodland Forum, June 2018</a:t>
            </a:r>
          </a:p>
        </p:txBody>
      </p:sp>
    </p:spTree>
    <p:extLst>
      <p:ext uri="{BB962C8B-B14F-4D97-AF65-F5344CB8AC3E}">
        <p14:creationId xmlns:p14="http://schemas.microsoft.com/office/powerpoint/2010/main" val="21342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a:latin typeface="+mn-lt"/>
              </a:rPr>
              <a:t>Tree &amp; shrub </a:t>
            </a:r>
            <a:r>
              <a:rPr lang="en-AU" b="1" dirty="0" err="1">
                <a:latin typeface="+mn-lt"/>
              </a:rPr>
              <a:t>tubestock</a:t>
            </a:r>
            <a:r>
              <a:rPr lang="en-AU" b="1" dirty="0">
                <a:latin typeface="+mn-lt"/>
              </a:rPr>
              <a:t> survival </a:t>
            </a:r>
            <a:r>
              <a:rPr lang="en-AU" b="1" dirty="0" smtClean="0">
                <a:latin typeface="+mn-lt"/>
              </a:rPr>
              <a:t/>
            </a:r>
            <a:br>
              <a:rPr lang="en-AU" b="1" dirty="0" smtClean="0">
                <a:latin typeface="+mn-lt"/>
              </a:rPr>
            </a:br>
            <a:r>
              <a:rPr lang="en-AU" b="1" dirty="0" smtClean="0">
                <a:latin typeface="+mn-lt"/>
              </a:rPr>
              <a:t>to one year </a:t>
            </a:r>
            <a:r>
              <a:rPr lang="en-AU" b="1" dirty="0">
                <a:latin typeface="+mn-lt"/>
              </a:rPr>
              <a:t>old</a:t>
            </a:r>
          </a:p>
        </p:txBody>
      </p:sp>
      <p:sp>
        <p:nvSpPr>
          <p:cNvPr id="3" name="Content Placeholder 2"/>
          <p:cNvSpPr>
            <a:spLocks noGrp="1"/>
          </p:cNvSpPr>
          <p:nvPr>
            <p:ph idx="1"/>
          </p:nvPr>
        </p:nvSpPr>
        <p:spPr>
          <a:xfrm>
            <a:off x="838200" y="1985319"/>
            <a:ext cx="10515600" cy="4423718"/>
          </a:xfrm>
        </p:spPr>
        <p:txBody>
          <a:bodyPr>
            <a:normAutofit fontScale="92500" lnSpcReduction="20000"/>
          </a:bodyPr>
          <a:lstStyle/>
          <a:p>
            <a:pPr marL="0" indent="0" algn="ctr">
              <a:buNone/>
            </a:pPr>
            <a:r>
              <a:rPr lang="en-AU" sz="3600" b="1" dirty="0"/>
              <a:t>Year </a:t>
            </a:r>
            <a:r>
              <a:rPr lang="en-AU" sz="3600" b="1" dirty="0" smtClean="0"/>
              <a:t>planted    Per </a:t>
            </a:r>
            <a:r>
              <a:rPr lang="en-AU" sz="3600" b="1" dirty="0"/>
              <a:t>cent survival	    Rainfall (mm)</a:t>
            </a:r>
            <a:endParaRPr lang="en-AU" sz="3600" dirty="0"/>
          </a:p>
          <a:p>
            <a:pPr marL="0" indent="0">
              <a:buNone/>
            </a:pPr>
            <a:r>
              <a:rPr lang="en-AU" sz="1100" dirty="0"/>
              <a:t>     	         </a:t>
            </a:r>
            <a:endParaRPr lang="en-AU" sz="1100" dirty="0" smtClean="0"/>
          </a:p>
          <a:p>
            <a:pPr marL="0" indent="0">
              <a:buNone/>
            </a:pPr>
            <a:r>
              <a:rPr lang="en-AU" sz="3600" dirty="0"/>
              <a:t>	</a:t>
            </a:r>
            <a:r>
              <a:rPr lang="en-AU" sz="3600" dirty="0" smtClean="0"/>
              <a:t>      2005</a:t>
            </a:r>
            <a:r>
              <a:rPr lang="en-AU" sz="3600" dirty="0"/>
              <a:t>			</a:t>
            </a:r>
            <a:r>
              <a:rPr lang="en-AU" sz="3600" dirty="0" smtClean="0"/>
              <a:t>23</a:t>
            </a:r>
            <a:r>
              <a:rPr lang="en-AU" sz="3600" dirty="0"/>
              <a:t>		       	  648.6</a:t>
            </a:r>
          </a:p>
          <a:p>
            <a:pPr marL="0" indent="0">
              <a:buNone/>
            </a:pPr>
            <a:r>
              <a:rPr lang="en-AU" sz="3600" dirty="0"/>
              <a:t>	  </a:t>
            </a:r>
            <a:r>
              <a:rPr lang="en-AU" sz="3600" dirty="0" smtClean="0"/>
              <a:t>    </a:t>
            </a:r>
            <a:r>
              <a:rPr lang="en-AU" sz="3600" dirty="0" smtClean="0">
                <a:solidFill>
                  <a:srgbClr val="FF0000"/>
                </a:solidFill>
              </a:rPr>
              <a:t>2006</a:t>
            </a:r>
            <a:r>
              <a:rPr lang="en-AU" sz="3600" dirty="0">
                <a:solidFill>
                  <a:srgbClr val="FF0000"/>
                </a:solidFill>
              </a:rPr>
              <a:t>			</a:t>
            </a:r>
            <a:r>
              <a:rPr lang="en-AU" sz="3600" dirty="0" smtClean="0">
                <a:solidFill>
                  <a:srgbClr val="FF0000"/>
                </a:solidFill>
              </a:rPr>
              <a:t>57</a:t>
            </a:r>
            <a:r>
              <a:rPr lang="en-AU" sz="3600" dirty="0">
                <a:solidFill>
                  <a:srgbClr val="FF0000"/>
                </a:solidFill>
              </a:rPr>
              <a:t>		       	  360.6</a:t>
            </a:r>
          </a:p>
          <a:p>
            <a:pPr marL="0" indent="0">
              <a:buNone/>
            </a:pPr>
            <a:r>
              <a:rPr lang="en-AU" sz="3600" dirty="0">
                <a:solidFill>
                  <a:srgbClr val="FF0000"/>
                </a:solidFill>
              </a:rPr>
              <a:t>	  </a:t>
            </a:r>
            <a:r>
              <a:rPr lang="en-AU" sz="3600" dirty="0" smtClean="0">
                <a:solidFill>
                  <a:srgbClr val="FF0000"/>
                </a:solidFill>
              </a:rPr>
              <a:t>    2007</a:t>
            </a:r>
            <a:r>
              <a:rPr lang="en-AU" sz="3600" dirty="0">
                <a:solidFill>
                  <a:srgbClr val="FF0000"/>
                </a:solidFill>
              </a:rPr>
              <a:t>			</a:t>
            </a:r>
            <a:r>
              <a:rPr lang="en-AU" sz="3600" dirty="0" smtClean="0">
                <a:solidFill>
                  <a:srgbClr val="FF0000"/>
                </a:solidFill>
              </a:rPr>
              <a:t>56</a:t>
            </a:r>
            <a:r>
              <a:rPr lang="en-AU" sz="3600" dirty="0">
                <a:solidFill>
                  <a:srgbClr val="FF0000"/>
                </a:solidFill>
              </a:rPr>
              <a:t>		        	  565.8</a:t>
            </a:r>
          </a:p>
          <a:p>
            <a:pPr marL="0" indent="0">
              <a:buNone/>
            </a:pPr>
            <a:r>
              <a:rPr lang="en-AU" sz="3600" dirty="0">
                <a:solidFill>
                  <a:srgbClr val="FF0000"/>
                </a:solidFill>
              </a:rPr>
              <a:t>     	  </a:t>
            </a:r>
            <a:r>
              <a:rPr lang="en-AU" sz="3600" dirty="0" smtClean="0">
                <a:solidFill>
                  <a:srgbClr val="FF0000"/>
                </a:solidFill>
              </a:rPr>
              <a:t>    2008</a:t>
            </a:r>
            <a:r>
              <a:rPr lang="en-AU" sz="3600" dirty="0">
                <a:solidFill>
                  <a:srgbClr val="FF0000"/>
                </a:solidFill>
              </a:rPr>
              <a:t>			</a:t>
            </a:r>
            <a:r>
              <a:rPr lang="en-AU" sz="3600" dirty="0" smtClean="0">
                <a:solidFill>
                  <a:srgbClr val="FF0000"/>
                </a:solidFill>
              </a:rPr>
              <a:t>63</a:t>
            </a:r>
            <a:r>
              <a:rPr lang="en-AU" sz="3600" dirty="0">
                <a:solidFill>
                  <a:srgbClr val="FF0000"/>
                </a:solidFill>
              </a:rPr>
              <a:t>		        	  530.4</a:t>
            </a:r>
          </a:p>
          <a:p>
            <a:pPr marL="0" indent="0">
              <a:buNone/>
            </a:pPr>
            <a:r>
              <a:rPr lang="en-AU" sz="3600" dirty="0">
                <a:solidFill>
                  <a:srgbClr val="FF0000"/>
                </a:solidFill>
              </a:rPr>
              <a:t>     	  </a:t>
            </a:r>
            <a:r>
              <a:rPr lang="en-AU" sz="3600" dirty="0" smtClean="0">
                <a:solidFill>
                  <a:srgbClr val="FF0000"/>
                </a:solidFill>
              </a:rPr>
              <a:t>    2009</a:t>
            </a:r>
            <a:r>
              <a:rPr lang="en-AU" sz="3600" dirty="0">
                <a:solidFill>
                  <a:srgbClr val="FF0000"/>
                </a:solidFill>
              </a:rPr>
              <a:t>		</a:t>
            </a:r>
            <a:r>
              <a:rPr lang="en-AU" sz="3600" dirty="0" smtClean="0">
                <a:solidFill>
                  <a:srgbClr val="FF0000"/>
                </a:solidFill>
              </a:rPr>
              <a:t>          </a:t>
            </a:r>
            <a:r>
              <a:rPr lang="en-AU" sz="3600" dirty="0">
                <a:solidFill>
                  <a:srgbClr val="FF0000"/>
                </a:solidFill>
              </a:rPr>
              <a:t>66		        	  443.4</a:t>
            </a:r>
          </a:p>
          <a:p>
            <a:pPr marL="0" indent="0">
              <a:buNone/>
            </a:pPr>
            <a:r>
              <a:rPr lang="en-AU" sz="3600" dirty="0"/>
              <a:t>     	  </a:t>
            </a:r>
            <a:r>
              <a:rPr lang="en-AU" sz="3600" dirty="0" smtClean="0"/>
              <a:t>    </a:t>
            </a:r>
            <a:r>
              <a:rPr lang="en-AU" sz="3600" dirty="0" smtClean="0">
                <a:solidFill>
                  <a:srgbClr val="0070C0"/>
                </a:solidFill>
              </a:rPr>
              <a:t>2010</a:t>
            </a:r>
            <a:r>
              <a:rPr lang="en-AU" sz="3600" dirty="0">
                <a:solidFill>
                  <a:srgbClr val="0070C0"/>
                </a:solidFill>
              </a:rPr>
              <a:t>			</a:t>
            </a:r>
            <a:r>
              <a:rPr lang="en-AU" sz="3600" dirty="0" smtClean="0">
                <a:solidFill>
                  <a:srgbClr val="0070C0"/>
                </a:solidFill>
              </a:rPr>
              <a:t>80</a:t>
            </a:r>
            <a:r>
              <a:rPr lang="en-AU" sz="3600" dirty="0">
                <a:solidFill>
                  <a:srgbClr val="0070C0"/>
                </a:solidFill>
              </a:rPr>
              <a:t>		       	  959.6</a:t>
            </a:r>
          </a:p>
          <a:p>
            <a:pPr marL="0" indent="0">
              <a:buNone/>
            </a:pPr>
            <a:r>
              <a:rPr lang="en-AU" sz="3600" dirty="0">
                <a:solidFill>
                  <a:srgbClr val="0070C0"/>
                </a:solidFill>
              </a:rPr>
              <a:t>     	  </a:t>
            </a:r>
            <a:r>
              <a:rPr lang="en-AU" sz="3600" dirty="0" smtClean="0">
                <a:solidFill>
                  <a:srgbClr val="0070C0"/>
                </a:solidFill>
              </a:rPr>
              <a:t>    2011</a:t>
            </a:r>
            <a:r>
              <a:rPr lang="en-AU" sz="3600" dirty="0">
                <a:solidFill>
                  <a:srgbClr val="0070C0"/>
                </a:solidFill>
              </a:rPr>
              <a:t>	  		</a:t>
            </a:r>
            <a:r>
              <a:rPr lang="en-AU" sz="3600" dirty="0" smtClean="0">
                <a:solidFill>
                  <a:srgbClr val="0070C0"/>
                </a:solidFill>
              </a:rPr>
              <a:t>77</a:t>
            </a:r>
            <a:r>
              <a:rPr lang="en-AU" sz="3600" dirty="0">
                <a:solidFill>
                  <a:srgbClr val="0070C0"/>
                </a:solidFill>
              </a:rPr>
              <a:t>		        	  580.1</a:t>
            </a:r>
          </a:p>
          <a:p>
            <a:endParaRPr lang="en-AU" dirty="0"/>
          </a:p>
        </p:txBody>
      </p:sp>
    </p:spTree>
    <p:extLst>
      <p:ext uri="{BB962C8B-B14F-4D97-AF65-F5344CB8AC3E}">
        <p14:creationId xmlns:p14="http://schemas.microsoft.com/office/powerpoint/2010/main" val="190428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167" y="65904"/>
            <a:ext cx="10717427" cy="1293340"/>
          </a:xfrm>
        </p:spPr>
        <p:txBody>
          <a:bodyPr>
            <a:normAutofit/>
          </a:bodyPr>
          <a:lstStyle/>
          <a:p>
            <a:r>
              <a:rPr lang="en-AU" sz="4000" b="1" dirty="0"/>
              <a:t>Per cent survival to 2017 for planting </a:t>
            </a:r>
            <a:r>
              <a:rPr lang="en-AU" sz="4000" b="1" dirty="0" smtClean="0"/>
              <a:t>years, </a:t>
            </a:r>
            <a:r>
              <a:rPr lang="en-AU" sz="4000" b="1" dirty="0"/>
              <a:t>2006-11</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4678216"/>
              </p:ext>
            </p:extLst>
          </p:nvPr>
        </p:nvGraphicFramePr>
        <p:xfrm>
          <a:off x="547815" y="1478176"/>
          <a:ext cx="11088130" cy="5239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974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1041D-820F-418C-83DC-1AB03FBF4CD1}"/>
              </a:ext>
            </a:extLst>
          </p:cNvPr>
          <p:cNvSpPr>
            <a:spLocks noGrp="1"/>
          </p:cNvSpPr>
          <p:nvPr>
            <p:ph type="title"/>
          </p:nvPr>
        </p:nvSpPr>
        <p:spPr>
          <a:xfrm>
            <a:off x="838200" y="107093"/>
            <a:ext cx="10515600" cy="1062680"/>
          </a:xfrm>
        </p:spPr>
        <p:txBody>
          <a:bodyPr/>
          <a:lstStyle/>
          <a:p>
            <a:pPr algn="ctr"/>
            <a:r>
              <a:rPr lang="en-US" b="1" dirty="0"/>
              <a:t>Mount Painter in 2002 (left) and 2018 (right)</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3564" y="1080583"/>
            <a:ext cx="4580236" cy="5438670"/>
          </a:xfrm>
        </p:spPr>
      </p:pic>
      <p:pic>
        <p:nvPicPr>
          <p:cNvPr id="9" name="Content Placeholder 8"/>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199" y="1006606"/>
            <a:ext cx="4697627" cy="5521773"/>
          </a:xfrm>
        </p:spPr>
      </p:pic>
    </p:spTree>
    <p:extLst>
      <p:ext uri="{BB962C8B-B14F-4D97-AF65-F5344CB8AC3E}">
        <p14:creationId xmlns:p14="http://schemas.microsoft.com/office/powerpoint/2010/main" val="1485651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582</Words>
  <Application>Microsoft Office PowerPoint</Application>
  <PresentationFormat>Widescreen</PresentationFormat>
  <Paragraphs>35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Lucida Sans</vt:lpstr>
      <vt:lpstr>Office Theme</vt:lpstr>
      <vt:lpstr>Planting Box-Gum Woodland  on Mount Painter</vt:lpstr>
      <vt:lpstr>Tree &amp; shrub tubestock survival  to one year old</vt:lpstr>
      <vt:lpstr>Per cent survival to 2017 for planting years, 2006-11</vt:lpstr>
      <vt:lpstr>Mount Painter in 2002 (left) and 2018 (right)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Hnatiuk</dc:creator>
  <cp:lastModifiedBy>Sarah Hnatiuk</cp:lastModifiedBy>
  <cp:revision>38</cp:revision>
  <dcterms:created xsi:type="dcterms:W3CDTF">2018-05-23T11:44:13Z</dcterms:created>
  <dcterms:modified xsi:type="dcterms:W3CDTF">2018-07-08T10:13:31Z</dcterms:modified>
</cp:coreProperties>
</file>