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5" r:id="rId5"/>
    <p:sldId id="258" r:id="rId6"/>
    <p:sldId id="261" r:id="rId7"/>
    <p:sldId id="267" r:id="rId8"/>
    <p:sldId id="269" r:id="rId9"/>
    <p:sldId id="262" r:id="rId10"/>
    <p:sldId id="270" r:id="rId11"/>
    <p:sldId id="271" r:id="rId12"/>
    <p:sldId id="272" r:id="rId13"/>
    <p:sldId id="260" r:id="rId14"/>
    <p:sldId id="266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D0D5-234F-4C07-9AD8-7497ECF061A6}" type="datetimeFigureOut">
              <a:rPr lang="en-AU" smtClean="0"/>
              <a:t>09/07/2018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7D35-3FF3-473D-8029-6135D4E787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428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D0D5-234F-4C07-9AD8-7497ECF061A6}" type="datetimeFigureOut">
              <a:rPr lang="en-AU" smtClean="0"/>
              <a:t>09/07/2018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7D35-3FF3-473D-8029-6135D4E787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439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D0D5-234F-4C07-9AD8-7497ECF061A6}" type="datetimeFigureOut">
              <a:rPr lang="en-AU" smtClean="0"/>
              <a:t>09/07/2018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7D35-3FF3-473D-8029-6135D4E787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4083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D0D5-234F-4C07-9AD8-7497ECF061A6}" type="datetimeFigureOut">
              <a:rPr lang="en-AU" smtClean="0"/>
              <a:t>09/07/2018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7D35-3FF3-473D-8029-6135D4E787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1222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D0D5-234F-4C07-9AD8-7497ECF061A6}" type="datetimeFigureOut">
              <a:rPr lang="en-AU" smtClean="0"/>
              <a:t>09/07/2018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7D35-3FF3-473D-8029-6135D4E787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9846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D0D5-234F-4C07-9AD8-7497ECF061A6}" type="datetimeFigureOut">
              <a:rPr lang="en-AU" smtClean="0"/>
              <a:t>09/07/2018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7D35-3FF3-473D-8029-6135D4E787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9370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D0D5-234F-4C07-9AD8-7497ECF061A6}" type="datetimeFigureOut">
              <a:rPr lang="en-AU" smtClean="0"/>
              <a:t>09/07/2018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7D35-3FF3-473D-8029-6135D4E787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886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D0D5-234F-4C07-9AD8-7497ECF061A6}" type="datetimeFigureOut">
              <a:rPr lang="en-AU" smtClean="0"/>
              <a:t>09/07/2018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7D35-3FF3-473D-8029-6135D4E787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3800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D0D5-234F-4C07-9AD8-7497ECF061A6}" type="datetimeFigureOut">
              <a:rPr lang="en-AU" smtClean="0"/>
              <a:t>09/07/2018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7D35-3FF3-473D-8029-6135D4E787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827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D0D5-234F-4C07-9AD8-7497ECF061A6}" type="datetimeFigureOut">
              <a:rPr lang="en-AU" smtClean="0"/>
              <a:t>09/07/2018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7D35-3FF3-473D-8029-6135D4E787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9367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D0D5-234F-4C07-9AD8-7497ECF061A6}" type="datetimeFigureOut">
              <a:rPr lang="en-AU" smtClean="0"/>
              <a:t>09/07/2018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7D35-3FF3-473D-8029-6135D4E787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198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5D0D5-234F-4C07-9AD8-7497ECF061A6}" type="datetimeFigureOut">
              <a:rPr lang="en-AU" smtClean="0"/>
              <a:t>09/07/2018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F7D35-3FF3-473D-8029-6135D4E787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0427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Heather.Keith@anu.edu.au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3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searchgate.net/publication/296690387_The_accounting_push_and_the_policy_pull_balancing_environment_and_economic_decision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microsoft.com/office/2007/relationships/hdphoto" Target="../media/hdphoto1.wdp"/><Relationship Id="rId7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2993" y="159837"/>
            <a:ext cx="8072388" cy="1206951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Ecosystem accounting for the Box Gum Grassy Woodlands</a:t>
            </a:r>
            <a:endParaRPr lang="en-AU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Picture 3" descr="C:\Users\boyert\AppData\Local\Microsoft\Windows\INetCache\Content.Word\ANU_LOGO_cmyk_56mm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40011" y="5938787"/>
            <a:ext cx="2069430" cy="919213"/>
          </a:xfrm>
          <a:prstGeom prst="rect">
            <a:avLst/>
          </a:prstGeom>
          <a:solidFill>
            <a:srgbClr val="000000">
              <a:alpha val="43137"/>
            </a:srgb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707907" y="4582469"/>
            <a:ext cx="4933638" cy="87882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1200" b="1" dirty="0" smtClean="0">
                <a:solidFill>
                  <a:schemeClr val="bg1"/>
                </a:solidFill>
              </a:rPr>
              <a:t>Heather Keith</a:t>
            </a:r>
          </a:p>
          <a:p>
            <a:pPr>
              <a:lnSpc>
                <a:spcPct val="100000"/>
              </a:lnSpc>
            </a:pPr>
            <a:r>
              <a:rPr lang="en-US" sz="8000" b="1" dirty="0" err="1" smtClean="0">
                <a:solidFill>
                  <a:schemeClr val="bg1"/>
                </a:solidFill>
              </a:rPr>
              <a:t>Fenner</a:t>
            </a:r>
            <a:r>
              <a:rPr lang="en-US" sz="8000" b="1" dirty="0" smtClean="0">
                <a:solidFill>
                  <a:schemeClr val="bg1"/>
                </a:solidFill>
              </a:rPr>
              <a:t> School of Environment and Society</a:t>
            </a:r>
          </a:p>
          <a:p>
            <a:pPr>
              <a:spcBef>
                <a:spcPts val="0"/>
              </a:spcBef>
            </a:pPr>
            <a:endParaRPr lang="en-US" sz="5600" dirty="0" smtClean="0"/>
          </a:p>
          <a:p>
            <a:pPr>
              <a:lnSpc>
                <a:spcPct val="100000"/>
              </a:lnSpc>
            </a:pPr>
            <a:r>
              <a:rPr lang="en-US" sz="6400" dirty="0" smtClean="0">
                <a:solidFill>
                  <a:schemeClr val="bg1"/>
                </a:solidFill>
                <a:hlinkClick r:id="rId4"/>
              </a:rPr>
              <a:t>Heather.Keith@anu.edu.au</a:t>
            </a:r>
            <a:endParaRPr lang="en-AU" sz="6400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7847798" y="6496929"/>
            <a:ext cx="4217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ACT Grassy Woodland Forum 28 June 2018</a:t>
            </a:r>
            <a:endParaRPr lang="en-A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1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340" y="94614"/>
            <a:ext cx="3704924" cy="79091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Biodiversity data</a:t>
            </a:r>
            <a:endParaRPr lang="en-AU" sz="36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489" y="490069"/>
            <a:ext cx="3320524" cy="24903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881" y="120465"/>
            <a:ext cx="2702269" cy="20263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84"/>
          <a:stretch/>
        </p:blipFill>
        <p:spPr>
          <a:xfrm>
            <a:off x="8424111" y="2565388"/>
            <a:ext cx="2825912" cy="17919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87" y="4448572"/>
            <a:ext cx="2634273" cy="21074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6" t="20981" r="18838"/>
          <a:stretch/>
        </p:blipFill>
        <p:spPr>
          <a:xfrm>
            <a:off x="3593488" y="482428"/>
            <a:ext cx="2022055" cy="20829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840" y="4649510"/>
            <a:ext cx="2715876" cy="18045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156" y="4649510"/>
            <a:ext cx="2656151" cy="19924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8519" y="885524"/>
            <a:ext cx="2887906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Vegetation: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+mj-lt"/>
              </a:rPr>
              <a:t>Plant species richness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+mj-lt"/>
              </a:rPr>
              <a:t>Vegetation structure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+mj-lt"/>
              </a:rPr>
              <a:t>Native / exotic species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+mj-lt"/>
              </a:rPr>
              <a:t>Tree inventory data</a:t>
            </a:r>
          </a:p>
          <a:p>
            <a:endParaRPr lang="en-US" dirty="0"/>
          </a:p>
          <a:p>
            <a:r>
              <a:rPr lang="en-US" dirty="0" smtClean="0"/>
              <a:t>Animals: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+mj-lt"/>
              </a:rPr>
              <a:t>Bird species richness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+mj-lt"/>
              </a:rPr>
              <a:t>Reptile species richness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+mj-lt"/>
              </a:rPr>
              <a:t>Mammal occurrence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 smtClean="0"/>
              <a:t>Habitat attributes: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+mj-lt"/>
              </a:rPr>
              <a:t>Hollow bearing trees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+mj-lt"/>
              </a:rPr>
              <a:t>Bare ground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+mj-lt"/>
              </a:rPr>
              <a:t>Rocky outcrops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+mj-lt"/>
              </a:rPr>
              <a:t>Coarse woody debris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+mj-lt"/>
              </a:rPr>
              <a:t>Litter layer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+mj-lt"/>
              </a:rPr>
              <a:t>Area of woody vegetation</a:t>
            </a:r>
          </a:p>
          <a:p>
            <a:pPr marL="285750" indent="-285750">
              <a:buFontTx/>
              <a:buChar char="-"/>
            </a:pP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87" y="2621991"/>
            <a:ext cx="2627888" cy="19709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51"/>
          <a:stretch/>
        </p:blipFill>
        <p:spPr>
          <a:xfrm>
            <a:off x="6214889" y="2175124"/>
            <a:ext cx="1940188" cy="241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3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79" y="0"/>
            <a:ext cx="10515600" cy="798897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Analysis of data for ecosystem accounting</a:t>
            </a:r>
            <a:endParaRPr lang="en-AU" sz="32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214" y="1349031"/>
            <a:ext cx="6705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1.   </a:t>
            </a:r>
            <a:r>
              <a:rPr lang="en-US" sz="2000" dirty="0" smtClean="0"/>
              <a:t>Change over time in biodiversity at the site scale</a:t>
            </a:r>
          </a:p>
          <a:p>
            <a:pPr marL="742950" lvl="1" indent="-285750">
              <a:buFontTx/>
              <a:buChar char="-"/>
            </a:pPr>
            <a:r>
              <a:rPr lang="en-US" sz="2000" dirty="0" smtClean="0"/>
              <a:t>An exceptional data source with long time series and geographic spread</a:t>
            </a:r>
          </a:p>
          <a:p>
            <a:pPr marL="742950" lvl="1" indent="-285750">
              <a:buFontTx/>
              <a:buChar char="-"/>
            </a:pPr>
            <a:r>
              <a:rPr lang="en-US" sz="2000" dirty="0" smtClean="0"/>
              <a:t>Capacity to test relationships between variables and different components of biodiversity</a:t>
            </a:r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lvl="1" indent="-457200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2.   </a:t>
            </a:r>
            <a:r>
              <a:rPr lang="en-US" sz="2000" dirty="0" smtClean="0"/>
              <a:t>Derive relationships between biodiversity variables and vegetation characteristics that can be detected by remote sensing.</a:t>
            </a:r>
          </a:p>
          <a:p>
            <a:pPr lvl="1" indent="-457200"/>
            <a:endParaRPr lang="en-US" sz="2000" dirty="0"/>
          </a:p>
          <a:p>
            <a:pPr lvl="1" indent="-457200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3.   </a:t>
            </a:r>
            <a:r>
              <a:rPr lang="en-US" sz="2000" dirty="0" smtClean="0"/>
              <a:t>Calculate carbon stocks at site scale and relate to vegetation characteristics that can be remotely sensed and scaled up across the landscape.</a:t>
            </a:r>
            <a:endParaRPr lang="en-AU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137" y="1621281"/>
            <a:ext cx="4727440" cy="354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8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" b="-311"/>
          <a:stretch/>
        </p:blipFill>
        <p:spPr bwMode="auto">
          <a:xfrm>
            <a:off x="7021128" y="3903211"/>
            <a:ext cx="4292868" cy="2954789"/>
          </a:xfrm>
          <a:prstGeom prst="rect">
            <a:avLst/>
          </a:prstGeom>
          <a:solidFill>
            <a:schemeClr val="accent3"/>
          </a:solidFill>
          <a:ln w="9525">
            <a:solidFill>
              <a:srgbClr val="007D31"/>
            </a:solidFill>
            <a:miter lim="800000"/>
            <a:headEnd/>
            <a:tailEnd/>
          </a:ln>
          <a:ex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5336" y="362485"/>
            <a:ext cx="2718353" cy="3082831"/>
          </a:xfrm>
          <a:prstGeom prst="rect">
            <a:avLst/>
          </a:prstGeom>
          <a:noFill/>
          <a:ln w="9525">
            <a:solidFill>
              <a:srgbClr val="2B5F45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258356" y="-107895"/>
            <a:ext cx="4185200" cy="570751"/>
            <a:chOff x="2627784" y="57353"/>
            <a:chExt cx="3138900" cy="428063"/>
          </a:xfrm>
        </p:grpSpPr>
        <p:pic>
          <p:nvPicPr>
            <p:cNvPr id="10" name="Picture 2" descr="http://wenfo.org/aus-env/static/images/landuse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57353"/>
              <a:ext cx="376566" cy="40346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http://wenfo.org/aus-env/static/images/fire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4298" y="81953"/>
              <a:ext cx="356393" cy="40346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http://wenfo.org/aus-env/static/images/water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8612" y="75126"/>
              <a:ext cx="390014" cy="40346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http://wenfo.org/aus-env/static/images/wetlands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5563" y="79880"/>
              <a:ext cx="527654" cy="39085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http://wenfo.org/aus-env/static/images/landscape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6178" y="58210"/>
              <a:ext cx="349668" cy="40346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http://wenfo.org/aus-env/static/images/carbon_uptake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7362" y="73577"/>
              <a:ext cx="309322" cy="40346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161" y="3674954"/>
            <a:ext cx="2718353" cy="3082831"/>
          </a:xfrm>
          <a:prstGeom prst="rect">
            <a:avLst/>
          </a:prstGeom>
          <a:ln>
            <a:solidFill>
              <a:srgbClr val="2B5F45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198497" y="1253614"/>
            <a:ext cx="315245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Land Cover</a:t>
            </a:r>
          </a:p>
          <a:p>
            <a:r>
              <a:rPr lang="en-US" dirty="0" smtClean="0"/>
              <a:t>Dynamic </a:t>
            </a:r>
            <a:r>
              <a:rPr lang="en-US" dirty="0"/>
              <a:t>L</a:t>
            </a:r>
            <a:r>
              <a:rPr lang="en-US" dirty="0" smtClean="0"/>
              <a:t>and Cover Data (Geoscience Australia)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MODIS satellite data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250 m resolution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A</a:t>
            </a:r>
            <a:r>
              <a:rPr lang="en-US" dirty="0" smtClean="0"/>
              <a:t>nnual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3195881" y="4114851"/>
            <a:ext cx="31104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Tree Cover</a:t>
            </a:r>
          </a:p>
          <a:p>
            <a:r>
              <a:rPr lang="en-US" dirty="0" smtClean="0"/>
              <a:t>(National Carbon Accounting System)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Forest is &gt;20% canopy cover and 2m height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25 m resolution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Semi-annual</a:t>
            </a:r>
            <a:endParaRPr lang="en-AU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528" y="1404551"/>
            <a:ext cx="3096344" cy="2096628"/>
          </a:xfrm>
          <a:prstGeom prst="rect">
            <a:avLst/>
          </a:prstGeom>
          <a:ln>
            <a:solidFill>
              <a:srgbClr val="2B5F45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7537" y="1383020"/>
            <a:ext cx="1737650" cy="2118159"/>
          </a:xfrm>
          <a:prstGeom prst="rect">
            <a:avLst/>
          </a:prstGeom>
          <a:ln>
            <a:solidFill>
              <a:srgbClr val="2B5F45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455013" y="20258"/>
            <a:ext cx="6131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Scaling up with remote sensing</a:t>
            </a:r>
            <a:endParaRPr lang="en-A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19470" y="614863"/>
            <a:ext cx="5052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Examples from Australia’s Environment</a:t>
            </a:r>
            <a:endParaRPr lang="en-A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3583534" y="6488668"/>
            <a:ext cx="2539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[Source: David Summers]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6040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32950" y="3490683"/>
            <a:ext cx="5907006" cy="3423425"/>
            <a:chOff x="2311443" y="2324760"/>
            <a:chExt cx="7213868" cy="4533241"/>
          </a:xfrm>
        </p:grpSpPr>
        <p:grpSp>
          <p:nvGrpSpPr>
            <p:cNvPr id="5" name="Group 4"/>
            <p:cNvGrpSpPr/>
            <p:nvPr/>
          </p:nvGrpSpPr>
          <p:grpSpPr>
            <a:xfrm>
              <a:off x="2311443" y="2324760"/>
              <a:ext cx="7213868" cy="4533241"/>
              <a:chOff x="2311443" y="2324760"/>
              <a:chExt cx="7213868" cy="4533241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311443" y="2364059"/>
                <a:ext cx="7213868" cy="4493942"/>
              </a:xfrm>
              <a:prstGeom prst="rect">
                <a:avLst/>
              </a:prstGeom>
            </p:spPr>
          </p:pic>
          <p:sp>
            <p:nvSpPr>
              <p:cNvPr id="8" name="Rectangle 7"/>
              <p:cNvSpPr/>
              <p:nvPr/>
            </p:nvSpPr>
            <p:spPr>
              <a:xfrm>
                <a:off x="5731727" y="2363522"/>
                <a:ext cx="2575932" cy="9149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701462" y="2324760"/>
                <a:ext cx="758283" cy="1037063"/>
              </a:xfrm>
              <a:prstGeom prst="rect">
                <a:avLst/>
              </a:prstGeom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6459745" y="3278459"/>
              <a:ext cx="1847914" cy="18845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8254" y="1123530"/>
            <a:ext cx="4061848" cy="39113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07" y="710350"/>
            <a:ext cx="4883309" cy="2732379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85821" y="28585"/>
            <a:ext cx="11498179" cy="79889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E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xample outputs from ecosystem accounting</a:t>
            </a:r>
          </a:p>
          <a:p>
            <a:pPr algn="ctr">
              <a:lnSpc>
                <a:spcPct val="120000"/>
              </a:lnSpc>
            </a:pPr>
            <a:r>
              <a:rPr lang="en-US" sz="3300" dirty="0" smtClean="0">
                <a:solidFill>
                  <a:schemeClr val="accent6">
                    <a:lumMod val="75000"/>
                  </a:schemeClr>
                </a:solidFill>
              </a:rPr>
              <a:t>Central Highlands forest region in Victoria</a:t>
            </a:r>
            <a:endParaRPr lang="en-AU" sz="33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418" y="3462045"/>
            <a:ext cx="2757651" cy="171329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71790" y="597724"/>
            <a:ext cx="16450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/>
                </a:solidFill>
              </a:rPr>
              <a:t>1. Time series</a:t>
            </a:r>
            <a:endParaRPr lang="en-AU" sz="2000" b="1" dirty="0">
              <a:solidFill>
                <a:schemeClr val="accent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10456" y="938909"/>
            <a:ext cx="2466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/>
                </a:solidFill>
              </a:rPr>
              <a:t>2. Spatial distribution</a:t>
            </a:r>
            <a:endParaRPr lang="en-AU" sz="2000" b="1" dirty="0">
              <a:solidFill>
                <a:schemeClr val="accent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93764" y="2974631"/>
            <a:ext cx="2507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/>
                </a:solidFill>
              </a:rPr>
              <a:t>3. Trade-offs in values</a:t>
            </a:r>
            <a:endParaRPr lang="en-AU" sz="2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22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283840" y="4097063"/>
            <a:ext cx="2228850" cy="2047876"/>
            <a:chOff x="7325026" y="3837181"/>
            <a:chExt cx="2228850" cy="2047876"/>
          </a:xfrm>
        </p:grpSpPr>
        <p:pic>
          <p:nvPicPr>
            <p:cNvPr id="14" name="Picture 6" descr="Image result for grain sil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5026" y="3837181"/>
              <a:ext cx="2228850" cy="2047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7325026" y="5669280"/>
              <a:ext cx="1022500" cy="215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499" y="432915"/>
            <a:ext cx="3589790" cy="6256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Describing value qualitatively and quantitatively</a:t>
            </a:r>
            <a:endParaRPr lang="en-AU" sz="36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026" name="Picture 2" descr="Image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166" y="64474"/>
            <a:ext cx="2696360" cy="348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98265" y="326878"/>
            <a:ext cx="3049425" cy="307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600" dirty="0" smtClean="0"/>
              <a:t>Carbon storage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600" dirty="0" smtClean="0"/>
              <a:t>Carbon sequestration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600" dirty="0" smtClean="0"/>
              <a:t>Maintaining nutrient cycling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600" dirty="0" smtClean="0"/>
              <a:t>Soil protection, erosion control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600" dirty="0" smtClean="0"/>
              <a:t>Maintaining soil fertility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600" dirty="0" smtClean="0"/>
              <a:t>Water infiltration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600" dirty="0" smtClean="0"/>
              <a:t>Maintaining groundwater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600" dirty="0" smtClean="0"/>
              <a:t>Flood mitigation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600" dirty="0" smtClean="0"/>
              <a:t>Control of pests and diseases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600" dirty="0" smtClean="0"/>
              <a:t>Pollination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600" dirty="0" smtClean="0"/>
              <a:t>Decomposition processes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6" r="6608"/>
          <a:stretch/>
        </p:blipFill>
        <p:spPr>
          <a:xfrm>
            <a:off x="179499" y="1667102"/>
            <a:ext cx="3522846" cy="370344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769289" y="681435"/>
            <a:ext cx="1159609" cy="985667"/>
            <a:chOff x="3528262" y="564000"/>
            <a:chExt cx="1159609" cy="985667"/>
          </a:xfrm>
        </p:grpSpPr>
        <p:pic>
          <p:nvPicPr>
            <p:cNvPr id="7" name="Picture 6" descr="Clipart - Cartoon &lt;strong&gt;thought bubble&lt;/strong&gt;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8262" y="564000"/>
              <a:ext cx="1159609" cy="98566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702345" y="823704"/>
              <a:ext cx="8243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</a:rPr>
                <a:t>Value?</a:t>
              </a:r>
              <a:endParaRPr lang="en-AU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13" name="Picture 2" descr="Image result for wool bales diagra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204" y="3996345"/>
            <a:ext cx="18002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/>
          <p:cNvSpPr/>
          <p:nvPr/>
        </p:nvSpPr>
        <p:spPr>
          <a:xfrm rot="20041809">
            <a:off x="3724236" y="1885269"/>
            <a:ext cx="2048885" cy="76039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Ecosystem services</a:t>
            </a:r>
            <a:endParaRPr lang="en-A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 rot="1823326">
            <a:off x="3757599" y="4101612"/>
            <a:ext cx="1811393" cy="760395"/>
          </a:xfrm>
          <a:prstGeom prst="rightArrow">
            <a:avLst/>
          </a:prstGeom>
          <a:solidFill>
            <a:srgbClr val="FFB9B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 rot="1859358" flipH="1">
            <a:off x="3981289" y="4312531"/>
            <a:ext cx="13640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Productivity</a:t>
            </a:r>
            <a:endParaRPr lang="en-AU" sz="16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78754" y="4075567"/>
            <a:ext cx="28079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$$$$</a:t>
            </a:r>
          </a:p>
          <a:p>
            <a:pPr algn="ctr"/>
            <a:r>
              <a:rPr lang="en-US" sz="1600" dirty="0" smtClean="0"/>
              <a:t>Market price for wool, meat and grain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 smtClean="0"/>
              <a:t> less costs of inputs:      fertilizer, pesticides, irrigation water, machinery, </a:t>
            </a:r>
            <a:r>
              <a:rPr lang="en-US" sz="1600" dirty="0" err="1" smtClean="0"/>
              <a:t>labour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204228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295" y="585659"/>
            <a:ext cx="11729108" cy="3000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latin typeface="+mj-lt"/>
              </a:rPr>
              <a:t>Provides integrated information about the ecosystem, both spatially and temporally</a:t>
            </a:r>
          </a:p>
          <a:p>
            <a:pPr marL="285750" indent="-28575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latin typeface="+mj-lt"/>
              </a:rPr>
              <a:t>Presents conservation of natural assets as an investment in green infrastructure rather than an expenditure</a:t>
            </a:r>
          </a:p>
          <a:p>
            <a:pPr marL="285750" indent="-28575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latin typeface="+mj-lt"/>
              </a:rPr>
              <a:t>Identifies ecosystem services previously unrecognized within markets</a:t>
            </a:r>
          </a:p>
          <a:p>
            <a:pPr marL="285750" indent="-28575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latin typeface="+mj-lt"/>
              </a:rPr>
              <a:t>Enables analysis of trade-offs required for management</a:t>
            </a:r>
          </a:p>
          <a:p>
            <a:pPr marL="285750" indent="-28575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latin typeface="+mj-lt"/>
              </a:rPr>
              <a:t>Helps endow a social and policy </a:t>
            </a:r>
            <a:r>
              <a:rPr lang="en-US" dirty="0" err="1" smtClean="0">
                <a:latin typeface="+mj-lt"/>
              </a:rPr>
              <a:t>licence</a:t>
            </a:r>
            <a:r>
              <a:rPr lang="en-US" dirty="0" smtClean="0">
                <a:latin typeface="+mj-lt"/>
              </a:rPr>
              <a:t> for ongoing conservation of the ecosystem and the threatened species it supports</a:t>
            </a:r>
          </a:p>
          <a:p>
            <a:pPr marL="285750" indent="-28575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latin typeface="+mj-lt"/>
              </a:rPr>
              <a:t>Creates greater social understanding of the interdependencies and thus encourages investment in conservation programs</a:t>
            </a:r>
          </a:p>
          <a:p>
            <a:pPr marL="285750" indent="-28575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latin typeface="+mj-lt"/>
              </a:rPr>
              <a:t>Presents information in a common language for decision-makers in banks, insurance and agricultural businesses</a:t>
            </a:r>
            <a:endParaRPr lang="en-AU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720" y="3586480"/>
            <a:ext cx="4721761" cy="31610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62903" y="129851"/>
            <a:ext cx="8553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Benefits for land management from ecosystem accounts</a:t>
            </a:r>
            <a:endParaRPr lang="en-A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01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4256" y="1359602"/>
            <a:ext cx="6366788" cy="43173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018" y="188641"/>
            <a:ext cx="5531406" cy="431577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Ecosystem accounting</a:t>
            </a:r>
            <a:endParaRPr lang="en-AU" sz="2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27420" y="1016481"/>
            <a:ext cx="363589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800"/>
              </a:spcAft>
              <a:buClr>
                <a:srgbClr val="009900"/>
              </a:buClr>
              <a:buFont typeface="Wingdings" panose="05000000000000000000" pitchFamily="2" charset="2"/>
              <a:buChar char="Ø"/>
            </a:pPr>
            <a:r>
              <a:rPr lang="en-US" dirty="0"/>
              <a:t>Integrates all assets and services in a region</a:t>
            </a:r>
          </a:p>
          <a:p>
            <a:pPr marL="285750" indent="-285750">
              <a:spcAft>
                <a:spcPts val="800"/>
              </a:spcAft>
              <a:buClr>
                <a:srgbClr val="009900"/>
              </a:buClr>
              <a:buFont typeface="Wingdings" panose="05000000000000000000" pitchFamily="2" charset="2"/>
              <a:buChar char="Ø"/>
            </a:pPr>
            <a:r>
              <a:rPr lang="en-US" dirty="0"/>
              <a:t>Translates environmental values into economic terms</a:t>
            </a:r>
          </a:p>
          <a:p>
            <a:pPr marL="285750" indent="-285750">
              <a:spcAft>
                <a:spcPts val="800"/>
              </a:spcAft>
              <a:buClr>
                <a:srgbClr val="009900"/>
              </a:buClr>
              <a:buFont typeface="Wingdings" panose="05000000000000000000" pitchFamily="2" charset="2"/>
              <a:buChar char="Ø"/>
            </a:pPr>
            <a:r>
              <a:rPr lang="en-US" dirty="0"/>
              <a:t>Allows comparisons within a common framework</a:t>
            </a:r>
          </a:p>
          <a:p>
            <a:pPr marL="285750" indent="-285750">
              <a:spcAft>
                <a:spcPts val="800"/>
              </a:spcAft>
              <a:buClr>
                <a:srgbClr val="009900"/>
              </a:buClr>
              <a:buFont typeface="Wingdings" panose="05000000000000000000" pitchFamily="2" charset="2"/>
              <a:buChar char="Ø"/>
            </a:pPr>
            <a:r>
              <a:rPr lang="en-US" dirty="0"/>
              <a:t>Evaluates trade-offs explicitly and spatially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1524002" y="-27384"/>
            <a:ext cx="9143998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8000"/>
                </a:solidFill>
                <a:cs typeface="Times New Roman" panose="02020603050405020304" pitchFamily="18" charset="0"/>
              </a:rPr>
              <a:t>Ecosystem accounting</a:t>
            </a:r>
            <a:endParaRPr lang="en-AU" sz="3200" b="1" dirty="0">
              <a:solidFill>
                <a:srgbClr val="00800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6513" y="585520"/>
            <a:ext cx="552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9900"/>
                </a:solidFill>
              </a:rPr>
              <a:t>Provides </a:t>
            </a:r>
            <a:r>
              <a:rPr lang="en-US" b="1" dirty="0">
                <a:solidFill>
                  <a:srgbClr val="009900"/>
                </a:solidFill>
              </a:rPr>
              <a:t>the evidence base to inform decision-making:</a:t>
            </a:r>
          </a:p>
          <a:p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1991795" y="5999988"/>
            <a:ext cx="7914096" cy="646331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Objective: </a:t>
            </a:r>
            <a:r>
              <a:rPr lang="en-US" dirty="0">
                <a:solidFill>
                  <a:schemeClr val="bg1"/>
                </a:solidFill>
              </a:rPr>
              <a:t>To provide </a:t>
            </a:r>
            <a:r>
              <a:rPr lang="en-US" dirty="0" smtClean="0">
                <a:solidFill>
                  <a:schemeClr val="bg1"/>
                </a:solidFill>
              </a:rPr>
              <a:t>environmental information </a:t>
            </a:r>
            <a:r>
              <a:rPr lang="en-US" dirty="0">
                <a:solidFill>
                  <a:schemeClr val="bg1"/>
                </a:solidFill>
              </a:rPr>
              <a:t>in a format relevant to informing </a:t>
            </a:r>
            <a:r>
              <a:rPr lang="en-US" dirty="0" smtClean="0">
                <a:solidFill>
                  <a:schemeClr val="bg1"/>
                </a:solidFill>
              </a:rPr>
              <a:t>  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    decision-making </a:t>
            </a:r>
            <a:r>
              <a:rPr lang="en-US" dirty="0">
                <a:solidFill>
                  <a:schemeClr val="bg1"/>
                </a:solidFill>
              </a:rPr>
              <a:t>about natural resource management in 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region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1603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01205" y="655260"/>
            <a:ext cx="8496510" cy="6202741"/>
            <a:chOff x="0" y="-236012"/>
            <a:chExt cx="10190405" cy="7449396"/>
          </a:xfrm>
        </p:grpSpPr>
        <p:sp>
          <p:nvSpPr>
            <p:cNvPr id="14" name="Circular Arrow 13"/>
            <p:cNvSpPr/>
            <p:nvPr/>
          </p:nvSpPr>
          <p:spPr>
            <a:xfrm rot="458750">
              <a:off x="1364244" y="-236012"/>
              <a:ext cx="5427662" cy="6888162"/>
            </a:xfrm>
            <a:prstGeom prst="circularArrow">
              <a:avLst>
                <a:gd name="adj1" fmla="val 5196"/>
                <a:gd name="adj2" fmla="val 335636"/>
                <a:gd name="adj3" fmla="val 16866852"/>
                <a:gd name="adj4" fmla="val 14671061"/>
                <a:gd name="adj5" fmla="val 6062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Freeform 4"/>
            <p:cNvSpPr/>
            <p:nvPr/>
          </p:nvSpPr>
          <p:spPr>
            <a:xfrm>
              <a:off x="5349875" y="31750"/>
              <a:ext cx="1446213" cy="1327150"/>
            </a:xfrm>
            <a:custGeom>
              <a:avLst/>
              <a:gdLst>
                <a:gd name="connsiteX0" fmla="*/ 0 w 1848336"/>
                <a:gd name="connsiteY0" fmla="*/ 0 h 1848336"/>
                <a:gd name="connsiteX1" fmla="*/ 1848336 w 1848336"/>
                <a:gd name="connsiteY1" fmla="*/ 0 h 1848336"/>
                <a:gd name="connsiteX2" fmla="*/ 1848336 w 1848336"/>
                <a:gd name="connsiteY2" fmla="*/ 1848336 h 1848336"/>
                <a:gd name="connsiteX3" fmla="*/ 0 w 1848336"/>
                <a:gd name="connsiteY3" fmla="*/ 1848336 h 1848336"/>
                <a:gd name="connsiteX4" fmla="*/ 0 w 1848336"/>
                <a:gd name="connsiteY4" fmla="*/ 0 h 184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8336" h="1848336">
                  <a:moveTo>
                    <a:pt x="0" y="0"/>
                  </a:moveTo>
                  <a:lnTo>
                    <a:pt x="1848336" y="0"/>
                  </a:lnTo>
                  <a:lnTo>
                    <a:pt x="1848336" y="1848336"/>
                  </a:lnTo>
                  <a:lnTo>
                    <a:pt x="0" y="184833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26670" tIns="26670" rIns="26670" bIns="26670" spcCol="1270" anchor="ctr"/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AU" sz="20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  <a:cs typeface="Arial"/>
                </a:rPr>
                <a:t>Issue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7697788" y="3473450"/>
              <a:ext cx="1446212" cy="1411288"/>
            </a:xfrm>
            <a:custGeom>
              <a:avLst/>
              <a:gdLst>
                <a:gd name="connsiteX0" fmla="*/ 0 w 1848336"/>
                <a:gd name="connsiteY0" fmla="*/ 0 h 1848336"/>
                <a:gd name="connsiteX1" fmla="*/ 1848336 w 1848336"/>
                <a:gd name="connsiteY1" fmla="*/ 0 h 1848336"/>
                <a:gd name="connsiteX2" fmla="*/ 1848336 w 1848336"/>
                <a:gd name="connsiteY2" fmla="*/ 1848336 h 1848336"/>
                <a:gd name="connsiteX3" fmla="*/ 0 w 1848336"/>
                <a:gd name="connsiteY3" fmla="*/ 1848336 h 1848336"/>
                <a:gd name="connsiteX4" fmla="*/ 0 w 1848336"/>
                <a:gd name="connsiteY4" fmla="*/ 0 h 184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8336" h="1848336">
                  <a:moveTo>
                    <a:pt x="0" y="0"/>
                  </a:moveTo>
                  <a:lnTo>
                    <a:pt x="1848336" y="0"/>
                  </a:lnTo>
                  <a:lnTo>
                    <a:pt x="1848336" y="1848336"/>
                  </a:lnTo>
                  <a:lnTo>
                    <a:pt x="0" y="184833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26670" tIns="26670" rIns="26670" bIns="26670" spcCol="1270" anchor="ctr"/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AU" sz="20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  <a:cs typeface="Arial"/>
                </a:rPr>
                <a:t>Policy </a:t>
              </a:r>
            </a:p>
            <a:p>
              <a:pPr algn="ctr"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AU" sz="20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  <a:cs typeface="Arial"/>
                </a:rPr>
                <a:t>response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2935355" y="5981484"/>
              <a:ext cx="3095625" cy="1231900"/>
            </a:xfrm>
            <a:custGeom>
              <a:avLst/>
              <a:gdLst>
                <a:gd name="connsiteX0" fmla="*/ 0 w 1848336"/>
                <a:gd name="connsiteY0" fmla="*/ 0 h 1848336"/>
                <a:gd name="connsiteX1" fmla="*/ 1848336 w 1848336"/>
                <a:gd name="connsiteY1" fmla="*/ 0 h 1848336"/>
                <a:gd name="connsiteX2" fmla="*/ 1848336 w 1848336"/>
                <a:gd name="connsiteY2" fmla="*/ 1848336 h 1848336"/>
                <a:gd name="connsiteX3" fmla="*/ 0 w 1848336"/>
                <a:gd name="connsiteY3" fmla="*/ 1848336 h 1848336"/>
                <a:gd name="connsiteX4" fmla="*/ 0 w 1848336"/>
                <a:gd name="connsiteY4" fmla="*/ 0 h 184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8336" h="1848336">
                  <a:moveTo>
                    <a:pt x="0" y="0"/>
                  </a:moveTo>
                  <a:lnTo>
                    <a:pt x="1848336" y="0"/>
                  </a:lnTo>
                  <a:lnTo>
                    <a:pt x="1848336" y="1848336"/>
                  </a:lnTo>
                  <a:lnTo>
                    <a:pt x="0" y="184833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26670" tIns="26670" rIns="26670" bIns="26670" spcCol="1270" anchor="ctr"/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AU" sz="20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  <a:cs typeface="Arial"/>
                </a:rPr>
                <a:t>Implementation</a:t>
              </a:r>
              <a:endParaRPr lang="en-AU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  <a:cs typeface="Arial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0" y="3983038"/>
              <a:ext cx="1784350" cy="1273175"/>
            </a:xfrm>
            <a:custGeom>
              <a:avLst/>
              <a:gdLst>
                <a:gd name="connsiteX0" fmla="*/ 0 w 1848336"/>
                <a:gd name="connsiteY0" fmla="*/ 0 h 1848336"/>
                <a:gd name="connsiteX1" fmla="*/ 1848336 w 1848336"/>
                <a:gd name="connsiteY1" fmla="*/ 0 h 1848336"/>
                <a:gd name="connsiteX2" fmla="*/ 1848336 w 1848336"/>
                <a:gd name="connsiteY2" fmla="*/ 1848336 h 1848336"/>
                <a:gd name="connsiteX3" fmla="*/ 0 w 1848336"/>
                <a:gd name="connsiteY3" fmla="*/ 1848336 h 1848336"/>
                <a:gd name="connsiteX4" fmla="*/ 0 w 1848336"/>
                <a:gd name="connsiteY4" fmla="*/ 0 h 184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8336" h="1848336">
                  <a:moveTo>
                    <a:pt x="0" y="0"/>
                  </a:moveTo>
                  <a:lnTo>
                    <a:pt x="1848336" y="0"/>
                  </a:lnTo>
                  <a:lnTo>
                    <a:pt x="1848336" y="1848336"/>
                  </a:lnTo>
                  <a:lnTo>
                    <a:pt x="0" y="184833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26670" tIns="26670" rIns="26670" bIns="26670" spcCol="1270" anchor="ctr"/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AU" sz="20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  <a:cs typeface="Arial"/>
                </a:rPr>
                <a:t>Monitoring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443368" y="-149773"/>
              <a:ext cx="1446213" cy="1835150"/>
            </a:xfrm>
            <a:custGeom>
              <a:avLst/>
              <a:gdLst>
                <a:gd name="connsiteX0" fmla="*/ 0 w 1848336"/>
                <a:gd name="connsiteY0" fmla="*/ 0 h 1848336"/>
                <a:gd name="connsiteX1" fmla="*/ 1848336 w 1848336"/>
                <a:gd name="connsiteY1" fmla="*/ 0 h 1848336"/>
                <a:gd name="connsiteX2" fmla="*/ 1848336 w 1848336"/>
                <a:gd name="connsiteY2" fmla="*/ 1848336 h 1848336"/>
                <a:gd name="connsiteX3" fmla="*/ 0 w 1848336"/>
                <a:gd name="connsiteY3" fmla="*/ 1848336 h 1848336"/>
                <a:gd name="connsiteX4" fmla="*/ 0 w 1848336"/>
                <a:gd name="connsiteY4" fmla="*/ 0 h 184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8336" h="1848336">
                  <a:moveTo>
                    <a:pt x="0" y="0"/>
                  </a:moveTo>
                  <a:lnTo>
                    <a:pt x="1848336" y="0"/>
                  </a:lnTo>
                  <a:lnTo>
                    <a:pt x="1848336" y="1848336"/>
                  </a:lnTo>
                  <a:lnTo>
                    <a:pt x="0" y="184833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26670" tIns="26670" rIns="26670" bIns="26670" spcCol="1270" anchor="ctr"/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AU" sz="20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  <a:cs typeface="Arial"/>
                </a:rPr>
                <a:t>Review</a:t>
              </a:r>
            </a:p>
          </p:txBody>
        </p:sp>
        <p:sp>
          <p:nvSpPr>
            <p:cNvPr id="18" name="Left-Right Arrow 17"/>
            <p:cNvSpPr/>
            <p:nvPr/>
          </p:nvSpPr>
          <p:spPr>
            <a:xfrm rot="20058608">
              <a:off x="1093788" y="3846513"/>
              <a:ext cx="654050" cy="449262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 sz="140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7766292" y="6068088"/>
              <a:ext cx="2424113" cy="6930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dirty="0">
                  <a:solidFill>
                    <a:prstClr val="black"/>
                  </a:solidFill>
                  <a:latin typeface="Calibri"/>
                  <a:cs typeface="Arial"/>
                  <a:hlinkClick r:id="rId2"/>
                </a:rPr>
                <a:t>Source: Vardon et al (2016). The accounting push and the policy pull. Ecol. Econ. 124: 145-152 </a:t>
              </a:r>
              <a:endParaRPr lang="en-US" sz="1050" dirty="0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grpSp>
          <p:nvGrpSpPr>
            <p:cNvPr id="46092" name="Group 3"/>
            <p:cNvGrpSpPr>
              <a:grpSpLocks/>
            </p:cNvGrpSpPr>
            <p:nvPr/>
          </p:nvGrpSpPr>
          <p:grpSpPr bwMode="auto">
            <a:xfrm>
              <a:off x="1812925" y="1163638"/>
              <a:ext cx="5141913" cy="4484687"/>
              <a:chOff x="2148542" y="1296378"/>
              <a:chExt cx="3566710" cy="4351338"/>
            </a:xfrm>
          </p:grpSpPr>
          <p:sp>
            <p:nvSpPr>
              <p:cNvPr id="27" name="Diamond 26"/>
              <p:cNvSpPr/>
              <p:nvPr/>
            </p:nvSpPr>
            <p:spPr>
              <a:xfrm>
                <a:off x="2326747" y="1296378"/>
                <a:ext cx="3263504" cy="4351338"/>
              </a:xfrm>
              <a:prstGeom prst="diamond">
                <a:avLst/>
              </a:prstGeom>
              <a:solidFill>
                <a:schemeClr val="accent5">
                  <a:alpha val="0"/>
                </a:schemeClr>
              </a:solidFill>
              <a:scene3d>
                <a:camera prst="orthographicFront"/>
                <a:lightRig rig="chilly" dir="t"/>
              </a:scene3d>
              <a:sp3d z="-12700" extrusionH="1700" prstMaterial="translucentPowder">
                <a:bevelT w="25400" h="6350" prst="softRound"/>
                <a:bevelB w="0" h="0" prst="convex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24" name="Group 23"/>
              <p:cNvGrpSpPr/>
              <p:nvPr/>
            </p:nvGrpSpPr>
            <p:grpSpPr>
              <a:xfrm>
                <a:off x="4601262" y="2690467"/>
                <a:ext cx="1113990" cy="1549709"/>
                <a:chOff x="2329362" y="1248252"/>
                <a:chExt cx="1351355" cy="984018"/>
              </a:xfrm>
              <a:scene3d>
                <a:camera prst="orthographicFront"/>
                <a:lightRig rig="chilly" dir="t"/>
              </a:scene3d>
            </p:grpSpPr>
            <p:sp>
              <p:nvSpPr>
                <p:cNvPr id="25" name="Rounded Rectangle 24"/>
                <p:cNvSpPr/>
                <p:nvPr/>
              </p:nvSpPr>
              <p:spPr>
                <a:xfrm>
                  <a:off x="2329362" y="1248252"/>
                  <a:ext cx="1351355" cy="984018"/>
                </a:xfrm>
                <a:prstGeom prst="roundRect">
                  <a:avLst/>
                </a:prstGeom>
                <a:sp3d prstMaterial="translucentPowder">
                  <a:bevelT w="127000" h="25400" prst="softRound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6" name="Rounded Rectangle 4"/>
                <p:cNvSpPr/>
                <p:nvPr/>
              </p:nvSpPr>
              <p:spPr>
                <a:xfrm>
                  <a:off x="2377398" y="1296288"/>
                  <a:ext cx="1193750" cy="803598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64770" tIns="64770" rIns="64770" bIns="64770" spcCol="1270" anchor="ctr"/>
                <a:lstStyle/>
                <a:p>
                  <a:pPr algn="ctr" defTabSz="75565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n-AU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Analysis</a:t>
                  </a:r>
                  <a:endParaRPr lang="en-US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2148542" y="2670679"/>
                <a:ext cx="1113990" cy="1549709"/>
                <a:chOff x="2329362" y="1248252"/>
                <a:chExt cx="1351355" cy="984018"/>
              </a:xfrm>
              <a:scene3d>
                <a:camera prst="orthographicFront"/>
                <a:lightRig rig="chilly" dir="t"/>
              </a:scene3d>
            </p:grpSpPr>
            <p:sp>
              <p:nvSpPr>
                <p:cNvPr id="36" name="Rounded Rectangle 35"/>
                <p:cNvSpPr/>
                <p:nvPr/>
              </p:nvSpPr>
              <p:spPr>
                <a:xfrm>
                  <a:off x="2329362" y="1248252"/>
                  <a:ext cx="1351355" cy="984018"/>
                </a:xfrm>
                <a:prstGeom prst="roundRect">
                  <a:avLst/>
                </a:prstGeom>
                <a:sp3d prstMaterial="translucentPowder">
                  <a:bevelT w="127000" h="25400" prst="softRound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7" name="Rounded Rectangle 4"/>
                <p:cNvSpPr/>
                <p:nvPr/>
              </p:nvSpPr>
              <p:spPr>
                <a:xfrm>
                  <a:off x="2377398" y="1296288"/>
                  <a:ext cx="1193750" cy="803598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64770" tIns="64770" rIns="64770" bIns="64770" spcCol="1270" anchor="ctr"/>
                <a:lstStyle/>
                <a:p>
                  <a:pPr algn="ctr" defTabSz="75565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n-AU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Basic data</a:t>
                  </a:r>
                  <a:endParaRPr lang="en-US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3360687" y="2672410"/>
                <a:ext cx="1113990" cy="1549709"/>
                <a:chOff x="2329362" y="1248252"/>
                <a:chExt cx="1351355" cy="984018"/>
              </a:xfrm>
              <a:scene3d>
                <a:camera prst="orthographicFront"/>
                <a:lightRig rig="chilly" dir="t"/>
              </a:scene3d>
            </p:grpSpPr>
            <p:sp>
              <p:nvSpPr>
                <p:cNvPr id="39" name="Rounded Rectangle 38"/>
                <p:cNvSpPr/>
                <p:nvPr/>
              </p:nvSpPr>
              <p:spPr>
                <a:xfrm>
                  <a:off x="2329362" y="1248252"/>
                  <a:ext cx="1351355" cy="984018"/>
                </a:xfrm>
                <a:prstGeom prst="roundRect">
                  <a:avLst/>
                </a:prstGeom>
                <a:sp3d prstMaterial="translucentPowder">
                  <a:bevelT w="127000" h="25400" prst="softRound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0" name="Rounded Rectangle 4"/>
                <p:cNvSpPr/>
                <p:nvPr/>
              </p:nvSpPr>
              <p:spPr>
                <a:xfrm>
                  <a:off x="2377398" y="1296288"/>
                  <a:ext cx="1193750" cy="803598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64770" tIns="64770" rIns="64770" bIns="64770" spcCol="1270" anchor="ctr"/>
                <a:lstStyle/>
                <a:p>
                  <a:pPr algn="ctr" defTabSz="75565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n-AU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Accounts</a:t>
                  </a:r>
                  <a:endParaRPr lang="en-US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</p:grpSp>
        </p:grpSp>
        <p:sp>
          <p:nvSpPr>
            <p:cNvPr id="41" name="Left-Right Arrow 40"/>
            <p:cNvSpPr/>
            <p:nvPr/>
          </p:nvSpPr>
          <p:spPr>
            <a:xfrm>
              <a:off x="5037138" y="3725863"/>
              <a:ext cx="539750" cy="449262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 sz="140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sp>
          <p:nvSpPr>
            <p:cNvPr id="42" name="Left-Right Arrow 41"/>
            <p:cNvSpPr/>
            <p:nvPr/>
          </p:nvSpPr>
          <p:spPr>
            <a:xfrm>
              <a:off x="3149600" y="3727450"/>
              <a:ext cx="539750" cy="449263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 sz="140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sp>
          <p:nvSpPr>
            <p:cNvPr id="33" name="Circular Arrow 32"/>
            <p:cNvSpPr/>
            <p:nvPr/>
          </p:nvSpPr>
          <p:spPr>
            <a:xfrm rot="8672355">
              <a:off x="2325993" y="-49685"/>
              <a:ext cx="5420337" cy="6897472"/>
            </a:xfrm>
            <a:prstGeom prst="circularArrow">
              <a:avLst>
                <a:gd name="adj1" fmla="val 5196"/>
                <a:gd name="adj2" fmla="val 335636"/>
                <a:gd name="adj3" fmla="val 16866852"/>
                <a:gd name="adj4" fmla="val 14861099"/>
                <a:gd name="adj5" fmla="val 6062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Left-Right Arrow 33"/>
            <p:cNvSpPr/>
            <p:nvPr/>
          </p:nvSpPr>
          <p:spPr>
            <a:xfrm rot="18816015">
              <a:off x="5251241" y="1093605"/>
              <a:ext cx="654050" cy="45085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 sz="140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sp>
          <p:nvSpPr>
            <p:cNvPr id="43" name="Left-Right Arrow 42"/>
            <p:cNvSpPr/>
            <p:nvPr/>
          </p:nvSpPr>
          <p:spPr>
            <a:xfrm rot="16200000">
              <a:off x="4134644" y="5799932"/>
              <a:ext cx="654050" cy="449262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 sz="140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sp>
          <p:nvSpPr>
            <p:cNvPr id="44" name="Left-Right Arrow 43"/>
            <p:cNvSpPr/>
            <p:nvPr/>
          </p:nvSpPr>
          <p:spPr>
            <a:xfrm rot="1510379">
              <a:off x="7070725" y="3806825"/>
              <a:ext cx="654050" cy="45085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 sz="140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sp>
          <p:nvSpPr>
            <p:cNvPr id="45" name="Left-Right Arrow 44"/>
            <p:cNvSpPr/>
            <p:nvPr/>
          </p:nvSpPr>
          <p:spPr>
            <a:xfrm rot="2522625">
              <a:off x="2491884" y="1187247"/>
              <a:ext cx="654050" cy="449262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 sz="140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96225" y="2024062"/>
              <a:ext cx="2705536" cy="4805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AU" sz="2000" b="1" dirty="0">
                  <a:solidFill>
                    <a:schemeClr val="accent1">
                      <a:lumMod val="50000"/>
                    </a:schemeClr>
                  </a:solidFill>
                  <a:cs typeface="Arial"/>
                </a:rPr>
                <a:t>Information system</a:t>
              </a:r>
            </a:p>
          </p:txBody>
        </p:sp>
      </p:grp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3575720" y="116633"/>
            <a:ext cx="67687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2400" b="1">
                <a:solidFill>
                  <a:srgbClr val="00ADCA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rgbClr val="00ADCA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SzPct val="50000"/>
              <a:buFont typeface="Lucida Grande" charset="0"/>
              <a:buChar char="-"/>
              <a:defRPr sz="1400">
                <a:solidFill>
                  <a:srgbClr val="7F7F7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SzPct val="50000"/>
              <a:buFont typeface="Lucida Grande" charset="0"/>
              <a:buChar char="-"/>
              <a:defRPr sz="1400">
                <a:solidFill>
                  <a:srgbClr val="7F7F7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SzPct val="50000"/>
              <a:buFont typeface="Lucida Grande" charset="0"/>
              <a:buChar char="-"/>
              <a:defRPr sz="1400">
                <a:solidFill>
                  <a:srgbClr val="7F7F7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SzPct val="50000"/>
              <a:buFont typeface="Lucida Grande" charset="0"/>
              <a:buChar char="-"/>
              <a:defRPr sz="1400">
                <a:solidFill>
                  <a:srgbClr val="7F7F7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SzPct val="50000"/>
              <a:buFont typeface="Lucida Grande" charset="0"/>
              <a:buChar char="-"/>
              <a:defRPr sz="1400">
                <a:solidFill>
                  <a:srgbClr val="7F7F7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b="0" dirty="0">
                <a:solidFill>
                  <a:srgbClr val="FFFFFF"/>
                </a:solidFill>
                <a:cs typeface="Arial"/>
              </a:rPr>
              <a:t>The </a:t>
            </a:r>
            <a:r>
              <a:rPr lang="en-US" altLang="en-US" b="0" dirty="0">
                <a:solidFill>
                  <a:srgbClr val="FFFFFF"/>
                </a:solidFill>
                <a:cs typeface="Arial"/>
              </a:rPr>
              <a:t>information </a:t>
            </a:r>
            <a:r>
              <a:rPr lang="en-US" altLang="en-US" b="0" i="1" dirty="0">
                <a:solidFill>
                  <a:srgbClr val="FFFFFF"/>
                </a:solidFill>
                <a:cs typeface="Arial"/>
              </a:rPr>
              <a:t>system</a:t>
            </a:r>
            <a:r>
              <a:rPr lang="en-US" altLang="en-US" b="0" dirty="0">
                <a:solidFill>
                  <a:srgbClr val="FFFFFF"/>
                </a:solidFill>
                <a:cs typeface="Arial"/>
              </a:rPr>
              <a:t> and the policy </a:t>
            </a:r>
            <a:r>
              <a:rPr lang="en-US" altLang="en-US" b="0" i="1" dirty="0">
                <a:solidFill>
                  <a:srgbClr val="FFFFFF"/>
                </a:solidFill>
                <a:cs typeface="Arial"/>
              </a:rPr>
              <a:t>cycle</a:t>
            </a:r>
          </a:p>
        </p:txBody>
      </p:sp>
      <p:sp>
        <p:nvSpPr>
          <p:cNvPr id="47" name="Circular Arrow 46"/>
          <p:cNvSpPr/>
          <p:nvPr/>
        </p:nvSpPr>
        <p:spPr>
          <a:xfrm rot="4087654">
            <a:off x="3953142" y="777145"/>
            <a:ext cx="4525452" cy="5735430"/>
          </a:xfrm>
          <a:prstGeom prst="circularArrow">
            <a:avLst>
              <a:gd name="adj1" fmla="val 5196"/>
              <a:gd name="adj2" fmla="val 335636"/>
              <a:gd name="adj3" fmla="val 16866852"/>
              <a:gd name="adj4" fmla="val 14671061"/>
              <a:gd name="adj5" fmla="val 6062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9" name="Circular Arrow 48"/>
          <p:cNvSpPr/>
          <p:nvPr/>
        </p:nvSpPr>
        <p:spPr>
          <a:xfrm rot="17320880">
            <a:off x="2964895" y="628581"/>
            <a:ext cx="4519344" cy="5743181"/>
          </a:xfrm>
          <a:prstGeom prst="circularArrow">
            <a:avLst>
              <a:gd name="adj1" fmla="val 5196"/>
              <a:gd name="adj2" fmla="val 335636"/>
              <a:gd name="adj3" fmla="val 16866852"/>
              <a:gd name="adj4" fmla="val 14861099"/>
              <a:gd name="adj5" fmla="val 6062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0" name="Circular Arrow 49"/>
          <p:cNvSpPr/>
          <p:nvPr/>
        </p:nvSpPr>
        <p:spPr>
          <a:xfrm rot="13904481">
            <a:off x="3314901" y="1205788"/>
            <a:ext cx="4519344" cy="5743181"/>
          </a:xfrm>
          <a:prstGeom prst="circularArrow">
            <a:avLst>
              <a:gd name="adj1" fmla="val 5196"/>
              <a:gd name="adj2" fmla="val 335636"/>
              <a:gd name="adj3" fmla="val 16866852"/>
              <a:gd name="adj4" fmla="val 14861099"/>
              <a:gd name="adj5" fmla="val 6062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8" name="TextBox 47"/>
          <p:cNvSpPr txBox="1"/>
          <p:nvPr/>
        </p:nvSpPr>
        <p:spPr>
          <a:xfrm>
            <a:off x="8256240" y="1844824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cs typeface="Calibri"/>
              </a:rPr>
              <a:t>Policy Cycle</a:t>
            </a:r>
          </a:p>
        </p:txBody>
      </p:sp>
      <p:sp>
        <p:nvSpPr>
          <p:cNvPr id="52" name="Circular Arrow 51"/>
          <p:cNvSpPr/>
          <p:nvPr/>
        </p:nvSpPr>
        <p:spPr>
          <a:xfrm rot="458750">
            <a:off x="3361087" y="680224"/>
            <a:ext cx="4525452" cy="5735429"/>
          </a:xfrm>
          <a:prstGeom prst="circularArrow">
            <a:avLst>
              <a:gd name="adj1" fmla="val 5196"/>
              <a:gd name="adj2" fmla="val 335636"/>
              <a:gd name="adj3" fmla="val 16866852"/>
              <a:gd name="adj4" fmla="val 14671061"/>
              <a:gd name="adj5" fmla="val 6062"/>
            </a:avLst>
          </a:prstGeom>
          <a:solidFill>
            <a:srgbClr val="FF66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3" name="Circular Arrow 52"/>
          <p:cNvSpPr/>
          <p:nvPr/>
        </p:nvSpPr>
        <p:spPr>
          <a:xfrm rot="4087654">
            <a:off x="3953142" y="777145"/>
            <a:ext cx="4525452" cy="5735430"/>
          </a:xfrm>
          <a:prstGeom prst="circularArrow">
            <a:avLst>
              <a:gd name="adj1" fmla="val 5196"/>
              <a:gd name="adj2" fmla="val 335636"/>
              <a:gd name="adj3" fmla="val 16866852"/>
              <a:gd name="adj4" fmla="val 14671061"/>
              <a:gd name="adj5" fmla="val 6062"/>
            </a:avLst>
          </a:prstGeom>
          <a:solidFill>
            <a:srgbClr val="FF66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4" name="Circular Arrow 53"/>
          <p:cNvSpPr/>
          <p:nvPr/>
        </p:nvSpPr>
        <p:spPr>
          <a:xfrm rot="8672355">
            <a:off x="4174448" y="822921"/>
            <a:ext cx="4519344" cy="5743181"/>
          </a:xfrm>
          <a:prstGeom prst="circularArrow">
            <a:avLst>
              <a:gd name="adj1" fmla="val 5196"/>
              <a:gd name="adj2" fmla="val 335636"/>
              <a:gd name="adj3" fmla="val 16866852"/>
              <a:gd name="adj4" fmla="val 14861099"/>
              <a:gd name="adj5" fmla="val 6062"/>
            </a:avLst>
          </a:prstGeom>
          <a:solidFill>
            <a:srgbClr val="FF66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5" name="Circular Arrow 54"/>
          <p:cNvSpPr/>
          <p:nvPr/>
        </p:nvSpPr>
        <p:spPr>
          <a:xfrm rot="13904481">
            <a:off x="3313922" y="1229563"/>
            <a:ext cx="4519344" cy="5743181"/>
          </a:xfrm>
          <a:prstGeom prst="circularArrow">
            <a:avLst>
              <a:gd name="adj1" fmla="val 5196"/>
              <a:gd name="adj2" fmla="val 335636"/>
              <a:gd name="adj3" fmla="val 16866852"/>
              <a:gd name="adj4" fmla="val 14861099"/>
              <a:gd name="adj5" fmla="val 6062"/>
            </a:avLst>
          </a:prstGeom>
          <a:solidFill>
            <a:srgbClr val="FF66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6" name="Circular Arrow 55"/>
          <p:cNvSpPr/>
          <p:nvPr/>
        </p:nvSpPr>
        <p:spPr>
          <a:xfrm rot="17320880">
            <a:off x="2959931" y="665486"/>
            <a:ext cx="4519344" cy="5743181"/>
          </a:xfrm>
          <a:prstGeom prst="circularArrow">
            <a:avLst>
              <a:gd name="adj1" fmla="val 5196"/>
              <a:gd name="adj2" fmla="val 335636"/>
              <a:gd name="adj3" fmla="val 16866852"/>
              <a:gd name="adj4" fmla="val 14861099"/>
              <a:gd name="adj5" fmla="val 6062"/>
            </a:avLst>
          </a:prstGeom>
          <a:solidFill>
            <a:srgbClr val="FF66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7" name="Left-Right Arrow 56"/>
          <p:cNvSpPr/>
          <p:nvPr/>
        </p:nvSpPr>
        <p:spPr>
          <a:xfrm rot="20058608">
            <a:off x="3125795" y="4032769"/>
            <a:ext cx="545331" cy="374078"/>
          </a:xfrm>
          <a:prstGeom prst="leftRightArrow">
            <a:avLst/>
          </a:prstGeom>
          <a:solidFill>
            <a:srgbClr val="1389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sz="140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58" name="Left-Right Arrow 57"/>
          <p:cNvSpPr/>
          <p:nvPr/>
        </p:nvSpPr>
        <p:spPr>
          <a:xfrm rot="18816015">
            <a:off x="6579645" y="1767653"/>
            <a:ext cx="544595" cy="375908"/>
          </a:xfrm>
          <a:prstGeom prst="leftRightArrow">
            <a:avLst/>
          </a:prstGeom>
          <a:solidFill>
            <a:srgbClr val="1389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sz="140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59" name="Left-Right Arrow 58"/>
          <p:cNvSpPr/>
          <p:nvPr/>
        </p:nvSpPr>
        <p:spPr>
          <a:xfrm rot="16200000">
            <a:off x="5650956" y="5674246"/>
            <a:ext cx="544595" cy="374584"/>
          </a:xfrm>
          <a:prstGeom prst="leftRightArrow">
            <a:avLst/>
          </a:prstGeom>
          <a:solidFill>
            <a:srgbClr val="1389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sz="140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60" name="Left-Right Arrow 59"/>
          <p:cNvSpPr/>
          <p:nvPr/>
        </p:nvSpPr>
        <p:spPr>
          <a:xfrm rot="1510379">
            <a:off x="8094161" y="4031209"/>
            <a:ext cx="545331" cy="375400"/>
          </a:xfrm>
          <a:prstGeom prst="leftRightArrow">
            <a:avLst/>
          </a:prstGeom>
          <a:solidFill>
            <a:srgbClr val="1389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sz="140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61" name="Left-Right Arrow 60"/>
          <p:cNvSpPr/>
          <p:nvPr/>
        </p:nvSpPr>
        <p:spPr>
          <a:xfrm rot="2522625">
            <a:off x="4271449" y="1835274"/>
            <a:ext cx="545331" cy="374078"/>
          </a:xfrm>
          <a:prstGeom prst="leftRightArrow">
            <a:avLst/>
          </a:prstGeom>
          <a:solidFill>
            <a:srgbClr val="1389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sz="140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44624"/>
            <a:ext cx="12192000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8000"/>
                </a:solidFill>
              </a:rPr>
              <a:t>Place of accounting in the information system </a:t>
            </a:r>
            <a:r>
              <a:rPr lang="en-US" sz="3200" b="1" dirty="0" smtClean="0">
                <a:solidFill>
                  <a:srgbClr val="008000"/>
                </a:solidFill>
              </a:rPr>
              <a:t>and </a:t>
            </a:r>
            <a:r>
              <a:rPr lang="en-US" sz="3200" b="1" dirty="0">
                <a:solidFill>
                  <a:srgbClr val="008000"/>
                </a:solidFill>
              </a:rPr>
              <a:t>policy cycle</a:t>
            </a:r>
            <a:endParaRPr lang="en-AU" sz="32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27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7" y="726"/>
            <a:ext cx="7401828" cy="132556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System of Environmental-Economic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A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ccounting  </a:t>
            </a:r>
            <a:b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Ecosystem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A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ccounting</a:t>
            </a:r>
            <a:endParaRPr lang="en-AU" sz="32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42" y="1326289"/>
            <a:ext cx="7563067" cy="472918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600" b="1" dirty="0"/>
              <a:t>Ecosystem </a:t>
            </a:r>
            <a:r>
              <a:rPr lang="en-US" sz="1600" b="1" dirty="0" smtClean="0"/>
              <a:t>assets:</a:t>
            </a:r>
          </a:p>
          <a:p>
            <a:pPr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latin typeface="+mj-lt"/>
              </a:rPr>
              <a:t>d</a:t>
            </a:r>
            <a:r>
              <a:rPr lang="en-US" sz="1600" dirty="0" smtClean="0">
                <a:latin typeface="+mj-lt"/>
              </a:rPr>
              <a:t>efined spatial </a:t>
            </a:r>
            <a:r>
              <a:rPr lang="en-US" sz="1600" dirty="0">
                <a:latin typeface="+mj-lt"/>
              </a:rPr>
              <a:t>areas </a:t>
            </a:r>
            <a:endParaRPr lang="en-US" sz="1600" dirty="0" smtClean="0">
              <a:latin typeface="+mj-lt"/>
            </a:endParaRPr>
          </a:p>
          <a:p>
            <a:pPr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+mj-lt"/>
              </a:rPr>
              <a:t>comprise </a:t>
            </a:r>
            <a:r>
              <a:rPr lang="en-US" sz="1600" dirty="0">
                <a:latin typeface="+mj-lt"/>
              </a:rPr>
              <a:t>a combination of biotic and abiotic </a:t>
            </a:r>
            <a:r>
              <a:rPr lang="en-US" sz="1600" dirty="0" smtClean="0">
                <a:latin typeface="+mj-lt"/>
              </a:rPr>
              <a:t>components </a:t>
            </a:r>
            <a:r>
              <a:rPr lang="en-US" sz="1600" dirty="0">
                <a:latin typeface="+mj-lt"/>
              </a:rPr>
              <a:t>that function </a:t>
            </a:r>
            <a:r>
              <a:rPr lang="en-US" sz="1600" dirty="0" smtClean="0">
                <a:latin typeface="+mj-lt"/>
              </a:rPr>
              <a:t>together</a:t>
            </a:r>
          </a:p>
          <a:p>
            <a:pPr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+mj-lt"/>
              </a:rPr>
              <a:t>measured in terms of their extent and condition</a:t>
            </a:r>
          </a:p>
          <a:p>
            <a:pPr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latin typeface="+mj-lt"/>
              </a:rPr>
              <a:t>p</a:t>
            </a:r>
            <a:r>
              <a:rPr lang="en-US" sz="1600" dirty="0" smtClean="0">
                <a:latin typeface="+mj-lt"/>
              </a:rPr>
              <a:t>rovide flows of </a:t>
            </a:r>
            <a:r>
              <a:rPr lang="en-US" sz="1600" dirty="0">
                <a:latin typeface="+mj-lt"/>
              </a:rPr>
              <a:t>ecosystem </a:t>
            </a:r>
            <a:r>
              <a:rPr lang="en-US" sz="1600" dirty="0" smtClean="0">
                <a:latin typeface="+mj-lt"/>
              </a:rPr>
              <a:t>services</a:t>
            </a:r>
          </a:p>
          <a:p>
            <a:pPr marL="0" indent="0">
              <a:buNone/>
            </a:pPr>
            <a:endParaRPr lang="en-US" sz="1600" dirty="0">
              <a:latin typeface="+mj-lt"/>
            </a:endParaRPr>
          </a:p>
          <a:p>
            <a:pPr marL="0" indent="0">
              <a:buNone/>
            </a:pPr>
            <a:r>
              <a:rPr lang="en-US" sz="1600" b="1" dirty="0" smtClean="0"/>
              <a:t>Ecosystem accounts provide information:</a:t>
            </a:r>
          </a:p>
          <a:p>
            <a:pPr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00" dirty="0" err="1" smtClean="0">
                <a:latin typeface="+mj-lt"/>
              </a:rPr>
              <a:t>Standardised</a:t>
            </a:r>
            <a:r>
              <a:rPr lang="en-US" sz="1600" dirty="0" smtClean="0">
                <a:latin typeface="+mj-lt"/>
              </a:rPr>
              <a:t> system comparable with the System of National Accounts</a:t>
            </a:r>
          </a:p>
          <a:p>
            <a:pPr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+mj-lt"/>
              </a:rPr>
              <a:t>Classification that is exhaustive and mutually exclusive</a:t>
            </a:r>
          </a:p>
          <a:p>
            <a:pPr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+mj-lt"/>
              </a:rPr>
              <a:t>Comprehensive coverage of land cover and land use</a:t>
            </a:r>
          </a:p>
          <a:p>
            <a:pPr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+mj-lt"/>
              </a:rPr>
              <a:t>Structured tables of data that demonstrate logical relationships and statistical balances</a:t>
            </a:r>
          </a:p>
          <a:p>
            <a:pPr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+mj-lt"/>
              </a:rPr>
              <a:t>Temporal consistency showing change over time</a:t>
            </a:r>
          </a:p>
          <a:p>
            <a:pPr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+mj-lt"/>
              </a:rPr>
              <a:t>Spatial extent displayed as maps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909" y="663508"/>
            <a:ext cx="4348603" cy="563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03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9656" y="-243408"/>
            <a:ext cx="8229600" cy="114300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Model of ecosystem accounting</a:t>
            </a:r>
            <a:endParaRPr lang="en-AU" sz="3200" b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5533-145F-4AE6-B104-F039B91BD744}" type="slidenum">
              <a:rPr lang="en-AU" smtClean="0">
                <a:solidFill>
                  <a:srgbClr val="000000"/>
                </a:solidFill>
              </a:rPr>
              <a:pPr/>
              <a:t>5</a:t>
            </a:fld>
            <a:endParaRPr lang="en-AU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525" y="899592"/>
            <a:ext cx="8568951" cy="55537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2" y="-27384"/>
            <a:ext cx="9143998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8000"/>
                </a:solidFill>
                <a:cs typeface="Times New Roman" panose="02020603050405020304" pitchFamily="18" charset="0"/>
              </a:rPr>
              <a:t>Model of ecosystem accounting</a:t>
            </a:r>
            <a:endParaRPr lang="en-AU" sz="3200" b="1" dirty="0">
              <a:solidFill>
                <a:srgbClr val="008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26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b_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412" y="3326605"/>
            <a:ext cx="4330657" cy="351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ig1_bggw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" b="462"/>
          <a:stretch/>
        </p:blipFill>
        <p:spPr bwMode="auto">
          <a:xfrm>
            <a:off x="7449954" y="400110"/>
            <a:ext cx="4479464" cy="64402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346460" y="0"/>
            <a:ext cx="4396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Predicted historical extent of the BGGW </a:t>
            </a:r>
            <a:endParaRPr lang="en-A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89672" y="1018281"/>
            <a:ext cx="545489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Critically endangered ecological community (EPBC Act):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latin typeface="+mj-lt"/>
              </a:rPr>
              <a:t>Small areas remaining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latin typeface="+mj-lt"/>
              </a:rPr>
              <a:t>Fragmentation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latin typeface="+mj-lt"/>
              </a:rPr>
              <a:t>Loss of function and services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latin typeface="+mj-lt"/>
              </a:rPr>
              <a:t>Decline in ecological condition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latin typeface="+mj-lt"/>
              </a:rPr>
              <a:t>Degradation of the landscape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latin typeface="+mj-lt"/>
              </a:rPr>
              <a:t>Changed environmental conditions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latin typeface="+mj-lt"/>
              </a:rPr>
              <a:t>Continued threats that </a:t>
            </a:r>
            <a:r>
              <a:rPr lang="en-US" dirty="0" err="1" smtClean="0">
                <a:latin typeface="+mj-lt"/>
              </a:rPr>
              <a:t>jeopardise</a:t>
            </a:r>
            <a:r>
              <a:rPr lang="en-US" dirty="0" smtClean="0">
                <a:latin typeface="+mj-lt"/>
              </a:rPr>
              <a:t> viability</a:t>
            </a:r>
            <a:endParaRPr lang="en-AU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233" y="-58937"/>
            <a:ext cx="48788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Box Gum Grassy Woodland </a:t>
            </a:r>
          </a:p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ecological community</a:t>
            </a:r>
            <a:endParaRPr lang="en-A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95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30467" y="-57740"/>
            <a:ext cx="12522467" cy="683395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Whole ecosystem approach to managing habitat for threatened species</a:t>
            </a:r>
            <a:endParaRPr lang="en-AU" sz="28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190" y="553858"/>
            <a:ext cx="5609524" cy="375238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569450" y="4437247"/>
            <a:ext cx="4722632" cy="2505609"/>
            <a:chOff x="3680222" y="558278"/>
            <a:chExt cx="4722632" cy="2505609"/>
          </a:xfrm>
        </p:grpSpPr>
        <p:pic>
          <p:nvPicPr>
            <p:cNvPr id="1026" name="Picture 2" descr="Image result for regent honeyeater endangered species australia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7945" y="558278"/>
              <a:ext cx="4654909" cy="2440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680222" y="2756110"/>
              <a:ext cx="15917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Regent Honeyeater</a:t>
              </a:r>
              <a:endParaRPr lang="en-AU" sz="14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1528609"/>
            <a:ext cx="2945331" cy="2424563"/>
            <a:chOff x="0" y="1111528"/>
            <a:chExt cx="2945331" cy="2424563"/>
          </a:xfrm>
        </p:grpSpPr>
        <p:pic>
          <p:nvPicPr>
            <p:cNvPr id="1034" name="Picture 10" descr="Image result for pink tailed worm lizard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0" y="1111528"/>
              <a:ext cx="2945331" cy="2395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0" y="3228314"/>
              <a:ext cx="18969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Pink tailed worm lizard</a:t>
              </a:r>
              <a:endParaRPr lang="en-AU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-1" y="4148486"/>
            <a:ext cx="2945331" cy="2423013"/>
            <a:chOff x="0" y="4456497"/>
            <a:chExt cx="2852470" cy="2423013"/>
          </a:xfrm>
        </p:grpSpPr>
        <p:pic>
          <p:nvPicPr>
            <p:cNvPr id="1032" name="Picture 8" descr="Mountain Swainson-pea or small purple-pea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0" y="4456497"/>
              <a:ext cx="2852470" cy="2401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0" y="6571733"/>
              <a:ext cx="14350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Small purple pea</a:t>
              </a:r>
              <a:endParaRPr lang="en-AU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218611" y="1514171"/>
            <a:ext cx="2945330" cy="2424563"/>
            <a:chOff x="9339530" y="1111528"/>
            <a:chExt cx="2762618" cy="2116786"/>
          </a:xfrm>
        </p:grpSpPr>
        <p:pic>
          <p:nvPicPr>
            <p:cNvPr id="1028" name="Picture 4" descr="Image result for button wrinklewort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9530" y="1111528"/>
              <a:ext cx="2762618" cy="2069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9339530" y="2920537"/>
              <a:ext cx="16484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Button </a:t>
              </a:r>
              <a:r>
                <a:rPr lang="en-US" sz="1400" b="1" dirty="0" err="1" smtClean="0">
                  <a:solidFill>
                    <a:schemeClr val="bg1"/>
                  </a:solidFill>
                </a:rPr>
                <a:t>wrinklewort</a:t>
              </a:r>
              <a:endParaRPr lang="en-AU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218611" y="4161374"/>
            <a:ext cx="2945330" cy="2410125"/>
            <a:chOff x="9615643" y="4306239"/>
            <a:chExt cx="2576357" cy="2623720"/>
          </a:xfrm>
        </p:grpSpPr>
        <p:pic>
          <p:nvPicPr>
            <p:cNvPr id="1030" name="Picture 6" descr="Image result for fairy bells plant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3626" y="4306239"/>
              <a:ext cx="2568374" cy="2551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9615643" y="6622182"/>
              <a:ext cx="9323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Fairy bells</a:t>
              </a:r>
              <a:endParaRPr lang="en-AU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135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448" y="1"/>
            <a:ext cx="10515600" cy="85664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Range in condition and management of woodlands</a:t>
            </a:r>
            <a:endParaRPr lang="en-AU" sz="32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210464" y="1052077"/>
            <a:ext cx="4117610" cy="2795068"/>
            <a:chOff x="3927823" y="856649"/>
            <a:chExt cx="3622297" cy="225404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823" y="856649"/>
              <a:ext cx="3344191" cy="222343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225316" y="2772143"/>
              <a:ext cx="23248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Mixed farming landscape</a:t>
              </a:r>
              <a:endParaRPr lang="en-AU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46455" y="1026797"/>
            <a:ext cx="3904099" cy="2794431"/>
            <a:chOff x="142523" y="856649"/>
            <a:chExt cx="3399574" cy="222343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743"/>
            <a:stretch/>
          </p:blipFill>
          <p:spPr>
            <a:xfrm>
              <a:off x="173972" y="856649"/>
              <a:ext cx="3368125" cy="220418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42523" y="2741530"/>
              <a:ext cx="12968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Tree planting</a:t>
              </a:r>
              <a:endParaRPr lang="en-AU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171849" y="1026797"/>
            <a:ext cx="3836554" cy="2794432"/>
            <a:chOff x="8357484" y="856649"/>
            <a:chExt cx="3324290" cy="223306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18" b="14760"/>
            <a:stretch/>
          </p:blipFill>
          <p:spPr>
            <a:xfrm>
              <a:off x="8357484" y="856649"/>
              <a:ext cx="3324290" cy="222343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8357484" y="2751155"/>
              <a:ext cx="23147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Protecting remnant trees</a:t>
              </a:r>
              <a:endParaRPr lang="en-AU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42522" y="4004111"/>
            <a:ext cx="3877545" cy="2666196"/>
            <a:chOff x="142523" y="3667226"/>
            <a:chExt cx="3368125" cy="222029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25"/>
            <a:stretch/>
          </p:blipFill>
          <p:spPr>
            <a:xfrm>
              <a:off x="142523" y="3667226"/>
              <a:ext cx="3368125" cy="220418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42523" y="5548963"/>
              <a:ext cx="31777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Enhancing remnants with plantings</a:t>
              </a:r>
              <a:endParaRPr lang="en-AU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210464" y="4004110"/>
            <a:ext cx="3770989" cy="2712651"/>
            <a:chOff x="4420937" y="3874167"/>
            <a:chExt cx="3349591" cy="226674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495"/>
            <a:stretch/>
          </p:blipFill>
          <p:spPr>
            <a:xfrm>
              <a:off x="4420937" y="3874167"/>
              <a:ext cx="3349591" cy="222343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420937" y="5802359"/>
              <a:ext cx="20281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Protecting waterways</a:t>
              </a:r>
              <a:endParaRPr lang="en-AU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171849" y="4004110"/>
            <a:ext cx="3836554" cy="2695072"/>
            <a:chOff x="8680817" y="4427621"/>
            <a:chExt cx="3327585" cy="224268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44" b="3329"/>
            <a:stretch/>
          </p:blipFill>
          <p:spPr>
            <a:xfrm>
              <a:off x="8680817" y="4427621"/>
              <a:ext cx="3327585" cy="222343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8680817" y="6331752"/>
              <a:ext cx="22068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Remnant paddock trees</a:t>
              </a:r>
              <a:endParaRPr lang="en-AU" sz="1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409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3892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ANU long-term monitoring sites</a:t>
            </a:r>
            <a:endParaRPr lang="en-AU" sz="36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Picture 3" descr="fig2_farms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73892" y="167219"/>
            <a:ext cx="5596890" cy="667030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0440380" y="5757285"/>
            <a:ext cx="131300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S</a:t>
            </a:r>
            <a:r>
              <a:rPr lang="en-US" sz="1600" dirty="0" smtClean="0"/>
              <a:t>ites</a:t>
            </a:r>
          </a:p>
          <a:p>
            <a:r>
              <a:rPr lang="en-US" sz="1600" dirty="0"/>
              <a:t>T</a:t>
            </a:r>
            <a:r>
              <a:rPr lang="en-US" sz="1600" dirty="0" smtClean="0"/>
              <a:t>owns</a:t>
            </a:r>
            <a:endParaRPr lang="en-AU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118" y="3744228"/>
            <a:ext cx="4020930" cy="3015184"/>
          </a:xfrm>
          <a:prstGeom prst="rect">
            <a:avLst/>
          </a:prstGeom>
        </p:spPr>
      </p:pic>
      <p:pic>
        <p:nvPicPr>
          <p:cNvPr id="3" name="Picture 9" descr="IMG_00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14" y="1325563"/>
            <a:ext cx="3531130" cy="2649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15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691</Words>
  <Application>Microsoft Office PowerPoint</Application>
  <PresentationFormat>Widescreen</PresentationFormat>
  <Paragraphs>145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MS PGothic</vt:lpstr>
      <vt:lpstr>Arial</vt:lpstr>
      <vt:lpstr>Calibri</vt:lpstr>
      <vt:lpstr>Calibri Light</vt:lpstr>
      <vt:lpstr>Times New Roman</vt:lpstr>
      <vt:lpstr>Wingdings</vt:lpstr>
      <vt:lpstr>Office Theme</vt:lpstr>
      <vt:lpstr>Ecosystem accounting for the Box Gum Grassy Woodlands</vt:lpstr>
      <vt:lpstr>Ecosystem accounting</vt:lpstr>
      <vt:lpstr>PowerPoint Presentation</vt:lpstr>
      <vt:lpstr>System of Environmental-Economic Accounting   Ecosystem Accounting</vt:lpstr>
      <vt:lpstr>Model of ecosystem accounting</vt:lpstr>
      <vt:lpstr>PowerPoint Presentation</vt:lpstr>
      <vt:lpstr>Whole ecosystem approach to managing habitat for threatened species</vt:lpstr>
      <vt:lpstr>Range in condition and management of woodlands</vt:lpstr>
      <vt:lpstr>ANU long-term monitoring sites</vt:lpstr>
      <vt:lpstr>Biodiversity data</vt:lpstr>
      <vt:lpstr>Analysis of data for ecosystem accounting</vt:lpstr>
      <vt:lpstr>PowerPoint Presentation</vt:lpstr>
      <vt:lpstr>PowerPoint Presentation</vt:lpstr>
      <vt:lpstr>Describing value qualitatively and quantitatively</vt:lpstr>
      <vt:lpstr>PowerPoint Presentation</vt:lpstr>
    </vt:vector>
  </TitlesOfParts>
  <Company>Fenner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Ecosystem accounting for the Box Gum Grassy Woodlands</dc:title>
  <dc:creator>Heather Keith</dc:creator>
  <cp:lastModifiedBy>Ramsay, Naton</cp:lastModifiedBy>
  <cp:revision>44</cp:revision>
  <dcterms:created xsi:type="dcterms:W3CDTF">2018-06-25T05:06:51Z</dcterms:created>
  <dcterms:modified xsi:type="dcterms:W3CDTF">2018-07-09T05:54:39Z</dcterms:modified>
</cp:coreProperties>
</file>