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79" r:id="rId3"/>
    <p:sldId id="257" r:id="rId4"/>
    <p:sldId id="286" r:id="rId5"/>
    <p:sldId id="258" r:id="rId6"/>
    <p:sldId id="265" r:id="rId7"/>
    <p:sldId id="280" r:id="rId8"/>
    <p:sldId id="284" r:id="rId9"/>
    <p:sldId id="289" r:id="rId10"/>
    <p:sldId id="287" r:id="rId11"/>
    <p:sldId id="262" r:id="rId12"/>
    <p:sldId id="264" r:id="rId13"/>
    <p:sldId id="271" r:id="rId14"/>
    <p:sldId id="288" r:id="rId15"/>
  </p:sldIdLst>
  <p:sldSz cx="9144000" cy="6858000" type="screen4x3"/>
  <p:notesSz cx="9856788" cy="67849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275" cy="339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3232" y="0"/>
            <a:ext cx="4271275" cy="339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CFA8-95CA-423C-9842-9D9DE4C35F9F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44549"/>
            <a:ext cx="4271275" cy="3392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3232" y="6444549"/>
            <a:ext cx="4271275" cy="3392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3C41-E73F-4348-86CF-E12A5B974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7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65DF8-29D1-4C5A-8CF3-3D13DD6DA927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0425" y="847725"/>
            <a:ext cx="3055938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265488"/>
            <a:ext cx="7885112" cy="2671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525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3238" y="644525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5F227-6F4D-4739-8F2A-934C406E30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42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F4E66-7A8F-492C-A900-BB523C381BE5}" type="slidenum">
              <a:rPr lang="en-AU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2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98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5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09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C7B4C44-7B52-406B-AA81-2EFF90AF77C1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E42CE6-0F95-4DB7-80DE-8520C967723C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2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1F7E-3E3C-4304-83D4-C1E16FBF1FF5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D5C57-649C-4CF0-8797-74211E5C36E9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82E2F-0AC4-4AC9-9B20-3B8C0E7D7E25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8F2E9-77C4-48CD-A936-A498839A22EA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1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CB53-4841-4D4E-B28C-C68DAF57B667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B39C-DFD1-41AA-9653-2094E759EA3A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04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9C8E-43C5-4749-AD21-DAACFB44B352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F06C-7707-48CF-BAA4-C63071D181AA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8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1E04-1F8F-4675-9D1E-16698950D7D8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2AA6-1FAB-4D2F-9859-918BFBF8122F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84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1468-4634-42A7-911B-EA617E4A73C9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07B8-94F1-4516-85D1-D60220DC7006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18F8-9349-4A10-A072-D03BCE19CBC4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0C00-A29E-4750-8AB3-2C88C436690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29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ECD9-96DF-43B0-A696-A6B65D490EC9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D8C4-5B42-45E2-8209-B1B56AF5CCA7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99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F409-D21D-4539-9AC8-CB86725E8872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8EF1-5843-4086-B606-D09882163725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6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252F-C54A-4125-A74E-C4DD5C84EEF7}" type="datetime1">
              <a:rPr lang="en-US">
                <a:solidFill>
                  <a:srgbClr val="000000"/>
                </a:solidFill>
              </a:rPr>
              <a:pPr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3A2C-20AB-4517-B343-E5C5DA8DCA6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2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7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34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0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10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22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3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1E77-35D8-4688-BFCA-5A19F74D2F08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E417-7DC3-44C9-9E6E-6486FE3E3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8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25B93-5F5C-41A5-9180-0EA88B02C95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7/9/2018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>
                <a:solidFill>
                  <a:srgbClr val="000000"/>
                </a:solidFill>
              </a:rPr>
              <a:t>Insert/remove name of area (view &gt; header and footer)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6AAFB-8A71-402B-81C6-68E0104D6B6C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5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1799560"/>
            <a:ext cx="8207375" cy="2369880"/>
          </a:xfrm>
        </p:spPr>
        <p:txBody>
          <a:bodyPr/>
          <a:lstStyle/>
          <a:p>
            <a:pPr algn="ctr"/>
            <a:r>
              <a:rPr lang="en-US" sz="4000" dirty="0" smtClean="0"/>
              <a:t>Conserving grassy ecosystems on national lands in Canberra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AU" sz="2800" i="1" dirty="0" smtClean="0"/>
              <a:t>ACT  Grassy Woodland Forum, 28</a:t>
            </a:r>
            <a:r>
              <a:rPr lang="en-AU" sz="2800" i="1" baseline="30000" dirty="0" smtClean="0"/>
              <a:t>th</a:t>
            </a:r>
            <a:r>
              <a:rPr lang="en-AU" sz="2800" i="1" dirty="0" smtClean="0"/>
              <a:t> June 2018</a:t>
            </a:r>
            <a:endParaRPr lang="en-AU" sz="2800" i="1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24400"/>
            <a:ext cx="8280400" cy="260379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en-US" dirty="0" smtClean="0">
                <a:cs typeface="Tahoma" panose="020B0604030504040204" pitchFamily="34" charset="0"/>
              </a:rPr>
              <a:t>Assoc. Prof. Jamie Pittock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000" dirty="0" smtClean="0">
                <a:cs typeface="Tahoma" panose="020B0604030504040204" pitchFamily="34" charset="0"/>
              </a:rPr>
              <a:t>Fenner School of Environment &amp; Society, ANU &amp;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/>
              <a:t>National Lands </a:t>
            </a:r>
            <a:r>
              <a:rPr lang="en-US" sz="2000" dirty="0" smtClean="0"/>
              <a:t>Volunteer </a:t>
            </a:r>
            <a:r>
              <a:rPr lang="en-US" sz="2000" dirty="0"/>
              <a:t>Coordinator, </a:t>
            </a:r>
            <a:r>
              <a:rPr lang="en-US" sz="2000" dirty="0" smtClean="0"/>
              <a:t>Friends of Grasslands</a:t>
            </a:r>
            <a:endParaRPr lang="en-US" altLang="en-US" sz="2000" dirty="0" smtClean="0"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dirty="0" smtClean="0">
                <a:cs typeface="Tahoma" panose="020B0604030504040204" pitchFamily="34" charset="0"/>
              </a:rPr>
              <a:t>jamie.pittock@anu.edu.au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0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Resources leveraged 2009- 2017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9</a:t>
            </a:r>
            <a:r>
              <a:rPr lang="en-AU" dirty="0" smtClean="0"/>
              <a:t>8 FOG work parties: 5,862 volunteer hours </a:t>
            </a:r>
          </a:p>
          <a:p>
            <a:r>
              <a:rPr lang="en-AU" dirty="0" smtClean="0"/>
              <a:t>5,019 m</a:t>
            </a:r>
            <a:r>
              <a:rPr lang="en-AU" baseline="30000" dirty="0" smtClean="0"/>
              <a:t>3</a:t>
            </a:r>
            <a:r>
              <a:rPr lang="en-AU" dirty="0" smtClean="0"/>
              <a:t> woody weeds removed</a:t>
            </a:r>
          </a:p>
          <a:p>
            <a:r>
              <a:rPr lang="en-AU" dirty="0" smtClean="0"/>
              <a:t>Over $44K non-NCA grant funds received – thank you ACT Government</a:t>
            </a:r>
          </a:p>
          <a:p>
            <a:r>
              <a:rPr lang="en-AU" dirty="0" smtClean="0"/>
              <a:t>Additional management investments by:</a:t>
            </a:r>
          </a:p>
          <a:p>
            <a:pPr lvl="1"/>
            <a:r>
              <a:rPr lang="en-AU" dirty="0" smtClean="0"/>
              <a:t>NCA: management planning, weed control, tree felling and burning</a:t>
            </a:r>
          </a:p>
          <a:p>
            <a:pPr lvl="1"/>
            <a:r>
              <a:rPr lang="en-US" dirty="0" smtClean="0"/>
              <a:t>Greening Australia: planting</a:t>
            </a:r>
          </a:p>
          <a:p>
            <a:pPr lvl="1"/>
            <a:r>
              <a:rPr lang="en-US" dirty="0" smtClean="0"/>
              <a:t>Canberra Institute of Technology: plant mapping and monitoring</a:t>
            </a:r>
            <a:endParaRPr lang="en-AU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6341128" y="56612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18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&amp; zoning proposal 2012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6" y="1268760"/>
            <a:ext cx="7832107" cy="5476415"/>
          </a:xfrm>
        </p:spPr>
      </p:pic>
    </p:spTree>
    <p:extLst>
      <p:ext uri="{BB962C8B-B14F-4D97-AF65-F5344CB8AC3E}">
        <p14:creationId xmlns:p14="http://schemas.microsoft.com/office/powerpoint/2010/main" val="367489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Advocacy + on ground work successes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Conservation plans</a:t>
            </a:r>
          </a:p>
          <a:p>
            <a:r>
              <a:rPr lang="en-US" dirty="0" smtClean="0"/>
              <a:t>Extensive weed control</a:t>
            </a:r>
          </a:p>
          <a:p>
            <a:r>
              <a:rPr lang="en-US" dirty="0" smtClean="0"/>
              <a:t>Strategic plantings</a:t>
            </a:r>
          </a:p>
          <a:p>
            <a:r>
              <a:rPr lang="en-US" dirty="0" smtClean="0"/>
              <a:t>Planned fire reinstated</a:t>
            </a:r>
          </a:p>
          <a:p>
            <a:r>
              <a:rPr lang="en-US" dirty="0" smtClean="0"/>
              <a:t>Local involvement</a:t>
            </a:r>
          </a:p>
          <a:p>
            <a:r>
              <a:rPr lang="en-US" dirty="0" smtClean="0"/>
              <a:t>No development so far at </a:t>
            </a:r>
            <a:r>
              <a:rPr lang="en-US" dirty="0" err="1" smtClean="0"/>
              <a:t>Stirling</a:t>
            </a:r>
            <a:r>
              <a:rPr lang="en-US" dirty="0" smtClean="0"/>
              <a:t> Park</a:t>
            </a:r>
          </a:p>
          <a:p>
            <a:r>
              <a:rPr lang="en-US" dirty="0" err="1" smtClean="0"/>
              <a:t>Yarramundi</a:t>
            </a:r>
            <a:r>
              <a:rPr lang="en-US" dirty="0" smtClean="0"/>
              <a:t> Reach rezoned as open space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6" name="TextBox 5"/>
          <p:cNvSpPr txBox="1"/>
          <p:nvPr/>
        </p:nvSpPr>
        <p:spPr>
          <a:xfrm>
            <a:off x="6341128" y="63087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488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752528" cy="543346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Threatened biota a focus for conservation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Government + community 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residents are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Persistence is required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herbicide use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Celebrate successes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Thanks: NCA, RFS, ANU, CIT, ACT Government, Greening Australia, </a:t>
            </a:r>
            <a:r>
              <a:rPr lang="en-US" i="1" dirty="0" err="1" smtClean="0"/>
              <a:t>Ngunawal</a:t>
            </a:r>
            <a:r>
              <a:rPr lang="en-US" i="1" dirty="0" smtClean="0"/>
              <a:t> community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044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36954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lands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Lands reserved by the Federal Government in central Canberra for ‘national capital purposes’</a:t>
            </a:r>
          </a:p>
          <a:p>
            <a:r>
              <a:rPr lang="en-AU" dirty="0" smtClean="0"/>
              <a:t>Managed by the National Capital Authority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0376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9992" y="1551937"/>
            <a:ext cx="25922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Yarramundi Reach: 23 ha of natural </a:t>
            </a:r>
            <a:r>
              <a:rPr lang="en-AU" sz="1600" dirty="0">
                <a:solidFill>
                  <a:schemeClr val="tx1"/>
                </a:solidFill>
              </a:rPr>
              <a:t>t</a:t>
            </a:r>
            <a:r>
              <a:rPr lang="en-AU" sz="1600" dirty="0" smtClean="0">
                <a:solidFill>
                  <a:schemeClr val="tx1"/>
                </a:solidFill>
              </a:rPr>
              <a:t>emperate </a:t>
            </a:r>
            <a:r>
              <a:rPr lang="en-AU" sz="1600" dirty="0">
                <a:solidFill>
                  <a:schemeClr val="tx1"/>
                </a:solidFill>
              </a:rPr>
              <a:t>g</a:t>
            </a:r>
            <a:r>
              <a:rPr lang="en-AU" sz="1600" dirty="0" smtClean="0">
                <a:solidFill>
                  <a:schemeClr val="tx1"/>
                </a:solidFill>
              </a:rPr>
              <a:t>rassland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322" y="4728251"/>
            <a:ext cx="2810570" cy="1869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Stirling Park: 52 ha Yellow Box – Blakely’s Red Gum grassy woodland endangered ecological community &amp; 45,000+ plants of the endangered Button </a:t>
            </a:r>
            <a:r>
              <a:rPr lang="en-AU" sz="1600" dirty="0" err="1" smtClean="0">
                <a:solidFill>
                  <a:schemeClr val="tx1"/>
                </a:solidFill>
              </a:rPr>
              <a:t>Wrinklewort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3492" y="5733256"/>
            <a:ext cx="1872208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Scrivener’s Hut: ~6 ha (similar to Stirling Park)</a:t>
            </a:r>
            <a:endParaRPr lang="en-AU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76056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2272017"/>
            <a:ext cx="216024" cy="7969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flipH="1" flipV="1">
            <a:off x="7020272" y="4005065"/>
            <a:ext cx="1009324" cy="1728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40152" y="3645024"/>
            <a:ext cx="504056" cy="1083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Threatened biota</a:t>
            </a:r>
          </a:p>
          <a:p>
            <a:r>
              <a:rPr lang="en-US" dirty="0" smtClean="0"/>
              <a:t>Land not zoned for conservation</a:t>
            </a:r>
          </a:p>
          <a:p>
            <a:r>
              <a:rPr lang="en-US" dirty="0"/>
              <a:t>Limited </a:t>
            </a:r>
            <a:r>
              <a:rPr lang="en-US" dirty="0" smtClean="0"/>
              <a:t>resources for management</a:t>
            </a:r>
          </a:p>
          <a:p>
            <a:r>
              <a:rPr lang="en-US" dirty="0" smtClean="0"/>
              <a:t>Reliance on contractors</a:t>
            </a:r>
            <a:endParaRPr lang="en-US" dirty="0"/>
          </a:p>
          <a:p>
            <a:r>
              <a:rPr lang="en-US" dirty="0" smtClean="0"/>
              <a:t>Difficult weed control &amp; re-vegetation</a:t>
            </a:r>
          </a:p>
          <a:p>
            <a:r>
              <a:rPr lang="en-US" dirty="0" smtClean="0"/>
              <a:t>Development proposals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6341128" y="55172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957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FOG-NCA partnership agreement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FOG - NCA partnership agreement 2009</a:t>
            </a:r>
          </a:p>
          <a:p>
            <a:r>
              <a:rPr lang="en-AU" dirty="0"/>
              <a:t>Renewed 2013 &amp; 2016</a:t>
            </a:r>
          </a:p>
          <a:p>
            <a:r>
              <a:rPr lang="en-AU" dirty="0"/>
              <a:t>NCA $6K pa for tools, chemicals and training</a:t>
            </a:r>
          </a:p>
          <a:p>
            <a:r>
              <a:rPr lang="en-AU" dirty="0" smtClean="0"/>
              <a:t>NCA site conservation management plans </a:t>
            </a:r>
          </a:p>
          <a:p>
            <a:r>
              <a:rPr lang="en-AU" dirty="0" smtClean="0"/>
              <a:t>Collaboration on key interventions: e.g. fire, tree removal, and weed control programs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7391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management plan 2016 </a:t>
            </a:r>
            <a:r>
              <a:rPr lang="en-US" dirty="0" err="1" smtClean="0"/>
              <a:t>Stirling</a:t>
            </a:r>
            <a:r>
              <a:rPr lang="en-US" dirty="0" smtClean="0"/>
              <a:t> Park, </a:t>
            </a:r>
            <a:r>
              <a:rPr lang="en-US" dirty="0" err="1" smtClean="0"/>
              <a:t>Yarralumla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1" y="1451597"/>
            <a:ext cx="7534278" cy="53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ANU-FOG-CIT Button </a:t>
            </a:r>
            <a:r>
              <a:rPr lang="en-US" dirty="0" err="1" smtClean="0"/>
              <a:t>Wrinklewort</a:t>
            </a:r>
            <a:r>
              <a:rPr lang="en-US" dirty="0" smtClean="0"/>
              <a:t> surveys 2011+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706"/>
            <a:ext cx="4330824" cy="324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9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Fire, plantings &amp; Button </a:t>
            </a:r>
            <a:r>
              <a:rPr lang="en-US" dirty="0" err="1" smtClean="0"/>
              <a:t>Wrinklewort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9" name="TextBox 8"/>
          <p:cNvSpPr txBox="1"/>
          <p:nvPr/>
        </p:nvSpPr>
        <p:spPr>
          <a:xfrm>
            <a:off x="2150128" y="63070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341128" y="63070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774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Stirling Park </a:t>
            </a:r>
            <a:r>
              <a:rPr lang="en-AU" dirty="0" smtClean="0"/>
              <a:t>weed </a:t>
            </a:r>
            <a:r>
              <a:rPr lang="en-AU" dirty="0"/>
              <a:t>c</a:t>
            </a:r>
            <a:r>
              <a:rPr lang="en-AU" dirty="0" smtClean="0"/>
              <a:t>ontrol FY18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268760"/>
            <a:ext cx="6840760" cy="5310178"/>
          </a:xfrm>
        </p:spPr>
      </p:pic>
    </p:spTree>
    <p:extLst>
      <p:ext uri="{BB962C8B-B14F-4D97-AF65-F5344CB8AC3E}">
        <p14:creationId xmlns:p14="http://schemas.microsoft.com/office/powerpoint/2010/main" val="400559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</a:t>
            </a:r>
            <a:r>
              <a:rPr lang="en-US" dirty="0" err="1" smtClean="0"/>
              <a:t>Yarramundi</a:t>
            </a:r>
            <a:r>
              <a:rPr lang="en-US" dirty="0" smtClean="0"/>
              <a:t> Reach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Highly invasive grasses (</a:t>
            </a:r>
            <a:r>
              <a:rPr lang="en-US" dirty="0" err="1" smtClean="0"/>
              <a:t>Paspalum</a:t>
            </a:r>
            <a:r>
              <a:rPr lang="en-US" dirty="0" smtClean="0"/>
              <a:t>, Chilean Needle Grass, Wild Oats)</a:t>
            </a:r>
          </a:p>
          <a:p>
            <a:r>
              <a:rPr lang="en-US" dirty="0" smtClean="0"/>
              <a:t>Burning helps but resource intensive</a:t>
            </a:r>
          </a:p>
          <a:p>
            <a:r>
              <a:rPr lang="en-US" dirty="0" smtClean="0"/>
              <a:t>Only one species working for replanting (</a:t>
            </a:r>
            <a:r>
              <a:rPr lang="en-US" i="1" dirty="0" err="1" smtClean="0"/>
              <a:t>Poa</a:t>
            </a:r>
            <a:r>
              <a:rPr lang="en-US" dirty="0" smtClean="0"/>
              <a:t> sp.)</a:t>
            </a:r>
          </a:p>
          <a:p>
            <a:r>
              <a:rPr lang="en-US" dirty="0" smtClean="0"/>
              <a:t>Mowing trial</a:t>
            </a:r>
          </a:p>
          <a:p>
            <a:r>
              <a:rPr lang="en-US" dirty="0" smtClean="0"/>
              <a:t>Remote from residents</a:t>
            </a:r>
          </a:p>
          <a:p>
            <a:r>
              <a:rPr lang="en-US" dirty="0" smtClean="0"/>
              <a:t>Skills of contractors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99844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375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Office Theme</vt:lpstr>
      <vt:lpstr>ANUPowerpointTemplate2010</vt:lpstr>
      <vt:lpstr>Conserving grassy ecosystems on national lands in Canberra  ACT  Grassy Woodland Forum, 28th June 2018</vt:lpstr>
      <vt:lpstr>National lands</vt:lpstr>
      <vt:lpstr>Challenges</vt:lpstr>
      <vt:lpstr>FOG-NCA partnership agreement</vt:lpstr>
      <vt:lpstr>Conservation management plan 2016 Stirling Park, Yarralumla</vt:lpstr>
      <vt:lpstr>ANU-FOG-CIT Button Wrinklewort surveys 2011+</vt:lpstr>
      <vt:lpstr>Fire, plantings &amp; Button Wrinklewort</vt:lpstr>
      <vt:lpstr>Stirling Park weed control FY18</vt:lpstr>
      <vt:lpstr>Challenges: Yarramundi Reach</vt:lpstr>
      <vt:lpstr>Resources leveraged 2009- 2017</vt:lpstr>
      <vt:lpstr>Development &amp; zoning proposal 2012</vt:lpstr>
      <vt:lpstr>Advocacy + on ground work successes</vt:lpstr>
      <vt:lpstr>Lessons</vt:lpstr>
    </vt:vector>
  </TitlesOfParts>
  <Company>Fenner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Grasslands: restoration on national lands</dc:title>
  <dc:creator>Jamie Pittock</dc:creator>
  <cp:lastModifiedBy>Ramsay, Naton</cp:lastModifiedBy>
  <cp:revision>89</cp:revision>
  <cp:lastPrinted>2013-08-06T02:45:59Z</cp:lastPrinted>
  <dcterms:created xsi:type="dcterms:W3CDTF">2013-08-04T23:46:09Z</dcterms:created>
  <dcterms:modified xsi:type="dcterms:W3CDTF">2018-07-09T06:12:54Z</dcterms:modified>
</cp:coreProperties>
</file>