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57" r:id="rId3"/>
    <p:sldId id="259" r:id="rId4"/>
    <p:sldId id="258" r:id="rId5"/>
    <p:sldId id="272" r:id="rId6"/>
    <p:sldId id="286" r:id="rId7"/>
    <p:sldId id="287" r:id="rId8"/>
    <p:sldId id="289" r:id="rId9"/>
    <p:sldId id="263" r:id="rId10"/>
    <p:sldId id="278" r:id="rId11"/>
    <p:sldId id="283" r:id="rId12"/>
    <p:sldId id="279" r:id="rId13"/>
    <p:sldId id="280" r:id="rId14"/>
    <p:sldId id="274" r:id="rId15"/>
    <p:sldId id="28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7" d="100"/>
          <a:sy n="97" d="100"/>
        </p:scale>
        <p:origin x="96" y="22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325D0-F170-45F7-97FE-F24B957E4081}" type="datetimeFigureOut">
              <a:rPr lang="en-AU" smtClean="0"/>
              <a:t>09/07/2018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559CC-D56A-472E-9D97-FA6A9A8820B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30983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325D0-F170-45F7-97FE-F24B957E4081}" type="datetimeFigureOut">
              <a:rPr lang="en-AU" smtClean="0"/>
              <a:t>09/07/2018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559CC-D56A-472E-9D97-FA6A9A8820B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62336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325D0-F170-45F7-97FE-F24B957E4081}" type="datetimeFigureOut">
              <a:rPr lang="en-AU" smtClean="0"/>
              <a:t>09/07/2018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559CC-D56A-472E-9D97-FA6A9A8820B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55878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325D0-F170-45F7-97FE-F24B957E4081}" type="datetimeFigureOut">
              <a:rPr lang="en-AU" smtClean="0"/>
              <a:t>09/07/2018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559CC-D56A-472E-9D97-FA6A9A8820B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00171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325D0-F170-45F7-97FE-F24B957E4081}" type="datetimeFigureOut">
              <a:rPr lang="en-AU" smtClean="0"/>
              <a:t>09/07/2018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559CC-D56A-472E-9D97-FA6A9A8820B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4257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325D0-F170-45F7-97FE-F24B957E4081}" type="datetimeFigureOut">
              <a:rPr lang="en-AU" smtClean="0"/>
              <a:t>09/07/2018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559CC-D56A-472E-9D97-FA6A9A8820B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10774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325D0-F170-45F7-97FE-F24B957E4081}" type="datetimeFigureOut">
              <a:rPr lang="en-AU" smtClean="0"/>
              <a:t>09/07/2018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559CC-D56A-472E-9D97-FA6A9A8820B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29634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325D0-F170-45F7-97FE-F24B957E4081}" type="datetimeFigureOut">
              <a:rPr lang="en-AU" smtClean="0"/>
              <a:t>09/07/2018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559CC-D56A-472E-9D97-FA6A9A8820B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55187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325D0-F170-45F7-97FE-F24B957E4081}" type="datetimeFigureOut">
              <a:rPr lang="en-AU" smtClean="0"/>
              <a:t>09/07/2018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559CC-D56A-472E-9D97-FA6A9A8820B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78870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325D0-F170-45F7-97FE-F24B957E4081}" type="datetimeFigureOut">
              <a:rPr lang="en-AU" smtClean="0"/>
              <a:t>09/07/2018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559CC-D56A-472E-9D97-FA6A9A8820B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60852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325D0-F170-45F7-97FE-F24B957E4081}" type="datetimeFigureOut">
              <a:rPr lang="en-AU" smtClean="0"/>
              <a:t>09/07/2018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559CC-D56A-472E-9D97-FA6A9A8820B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78264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3325D0-F170-45F7-97FE-F24B957E4081}" type="datetimeFigureOut">
              <a:rPr lang="en-AU" smtClean="0"/>
              <a:t>09/07/2018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B559CC-D56A-472E-9D97-FA6A9A8820B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33149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1160" y="16093"/>
            <a:ext cx="11708975" cy="67403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36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Canberra Nature Map: a useful tool for lovers of </a:t>
            </a:r>
            <a:r>
              <a:rPr lang="en-AU" sz="3600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woodlands</a:t>
            </a:r>
          </a:p>
          <a:p>
            <a:endParaRPr lang="en-AU" sz="36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AU" sz="36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Wildlife identification assistance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AU" sz="36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AU" sz="36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Finding out about a species distribution and abundance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AU" sz="36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AU" sz="36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Gathering and sharing wildlife data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AU" sz="36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AU" sz="36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Photographic field-guides for hundreds of places and </a:t>
            </a:r>
          </a:p>
          <a:p>
            <a:r>
              <a:rPr lang="en-AU" sz="36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AU" sz="36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taxonomic groups (from gum trees to gnats)</a:t>
            </a:r>
          </a:p>
          <a:p>
            <a:endParaRPr lang="en-AU" sz="36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AU" sz="36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Access to a host of willing and competent data collectors</a:t>
            </a:r>
            <a:endParaRPr lang="en-A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190" y="956310"/>
            <a:ext cx="2023110" cy="1266190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6737" y="3173520"/>
            <a:ext cx="1961563" cy="1169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443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3895" y="0"/>
            <a:ext cx="106818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7438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738" y="0"/>
            <a:ext cx="8791575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6486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7340" y="0"/>
            <a:ext cx="68843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9279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664" y="-3195638"/>
            <a:ext cx="2700337" cy="10461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6350"/>
            <a:ext cx="6516688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44009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382" y="1"/>
            <a:ext cx="4573588" cy="443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5" name="Picture 4" descr="4855_05_02_14 (1)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4898" y="3933825"/>
            <a:ext cx="3900487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6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4591" y="1"/>
            <a:ext cx="6365875" cy="443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45000"/>
            <a:ext cx="6011863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70625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"/>
            <a:ext cx="4018333" cy="3262185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64476"/>
            <a:ext cx="4018332" cy="37935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8332" y="0"/>
            <a:ext cx="79117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416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1290" y="-544536"/>
            <a:ext cx="5566537" cy="520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6551" y="0"/>
            <a:ext cx="4331627" cy="4619602"/>
          </a:xfrm>
          <a:prstGeom prst="rect">
            <a:avLst/>
          </a:prstGeom>
        </p:spPr>
      </p:pic>
      <p:pic>
        <p:nvPicPr>
          <p:cNvPr id="9" name="Picture 8" descr="C:\Users\michael mulvaney\AppData\Local\Microsoft\Windows\Temporary Internet Files\Content.Word\bull kelp with text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750" y="4810212"/>
            <a:ext cx="3842164" cy="18500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C:\Users\michael mulvaney\AppData\Local\Microsoft\Windows\Temporary Internet Files\Content.Word\budawang with text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6551" y="4810211"/>
            <a:ext cx="4090714" cy="18500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Y:\CNM logo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046" y="4946136"/>
            <a:ext cx="1910360" cy="156587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55013" y="0"/>
            <a:ext cx="3415099" cy="4623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1806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95" y="439957"/>
            <a:ext cx="2620926" cy="3179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3208" y="831252"/>
            <a:ext cx="1239624" cy="2315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2321068" y="4108498"/>
            <a:ext cx="576263" cy="5032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168735" y="3849665"/>
            <a:ext cx="23288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AU" altLang="en-US" sz="2400" b="1" dirty="0">
                <a:latin typeface="Calibri" panose="020F0502020204030204" pitchFamily="34" charset="0"/>
              </a:rPr>
              <a:t>Load image from</a:t>
            </a:r>
          </a:p>
          <a:p>
            <a:pPr eaLnBrk="1" hangingPunct="1"/>
            <a:r>
              <a:rPr lang="en-AU" altLang="en-US" sz="2400" b="1" dirty="0">
                <a:latin typeface="Calibri" panose="020F0502020204030204" pitchFamily="34" charset="0"/>
              </a:rPr>
              <a:t>Smart Phone or </a:t>
            </a:r>
          </a:p>
          <a:p>
            <a:pPr eaLnBrk="1" hangingPunct="1"/>
            <a:r>
              <a:rPr lang="en-AU" altLang="en-US" sz="2400" b="1" dirty="0">
                <a:latin typeface="Calibri" panose="020F0502020204030204" pitchFamily="34" charset="0"/>
              </a:rPr>
              <a:t>GPS camera</a:t>
            </a:r>
          </a:p>
        </p:txBody>
      </p:sp>
      <p:sp>
        <p:nvSpPr>
          <p:cNvPr id="6" name="Right Arrow 5"/>
          <p:cNvSpPr/>
          <p:nvPr/>
        </p:nvSpPr>
        <p:spPr>
          <a:xfrm>
            <a:off x="5599155" y="4108498"/>
            <a:ext cx="576262" cy="5032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sp>
        <p:nvSpPr>
          <p:cNvPr id="7" name="TextBox 9"/>
          <p:cNvSpPr txBox="1">
            <a:spLocks noChangeArrowheads="1"/>
          </p:cNvSpPr>
          <p:nvPr/>
        </p:nvSpPr>
        <p:spPr bwMode="auto">
          <a:xfrm>
            <a:off x="6276975" y="3559862"/>
            <a:ext cx="2195513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AU" altLang="en-US" sz="2400" b="1" dirty="0">
                <a:latin typeface="Calibri" panose="020F0502020204030204" pitchFamily="34" charset="0"/>
              </a:rPr>
              <a:t>Date, author and GPS location stripped from </a:t>
            </a:r>
            <a:r>
              <a:rPr lang="en-AU" altLang="en-US" sz="2400" b="1" dirty="0" smtClean="0">
                <a:latin typeface="Calibri" panose="020F0502020204030204" pitchFamily="34" charset="0"/>
              </a:rPr>
              <a:t>Image </a:t>
            </a:r>
          </a:p>
          <a:p>
            <a:pPr eaLnBrk="1" hangingPunct="1"/>
            <a:r>
              <a:rPr lang="en-AU" altLang="en-US" sz="2400" b="1" dirty="0" smtClean="0">
                <a:latin typeface="Calibri" panose="020F0502020204030204" pitchFamily="34" charset="0"/>
              </a:rPr>
              <a:t>preferences</a:t>
            </a:r>
            <a:endParaRPr lang="en-AU" altLang="en-US" sz="2400" b="1" dirty="0">
              <a:latin typeface="Calibri" panose="020F0502020204030204" pitchFamily="34" charset="0"/>
            </a:endParaRPr>
          </a:p>
        </p:txBody>
      </p:sp>
      <p:sp>
        <p:nvSpPr>
          <p:cNvPr id="8" name="TextBox 10"/>
          <p:cNvSpPr txBox="1">
            <a:spLocks noChangeArrowheads="1"/>
          </p:cNvSpPr>
          <p:nvPr/>
        </p:nvSpPr>
        <p:spPr bwMode="auto">
          <a:xfrm>
            <a:off x="340063" y="3888452"/>
            <a:ext cx="18002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AU" altLang="en-US" sz="2400" b="1" dirty="0">
                <a:latin typeface="Calibri" panose="020F0502020204030204" pitchFamily="34" charset="0"/>
              </a:rPr>
              <a:t>Register </a:t>
            </a:r>
          </a:p>
          <a:p>
            <a:pPr eaLnBrk="1" hangingPunct="1"/>
            <a:r>
              <a:rPr lang="en-AU" altLang="en-US" sz="2400" b="1" dirty="0">
                <a:latin typeface="Calibri" panose="020F0502020204030204" pitchFamily="34" charset="0"/>
              </a:rPr>
              <a:t> their Email </a:t>
            </a:r>
          </a:p>
        </p:txBody>
      </p:sp>
      <p:pic>
        <p:nvPicPr>
          <p:cNvPr id="13" name="Picture 12" descr="ACTGov_EPD_inline_Rev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738841"/>
            <a:ext cx="2196696" cy="1119159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14" name="Right Arrow 13"/>
          <p:cNvSpPr/>
          <p:nvPr/>
        </p:nvSpPr>
        <p:spPr>
          <a:xfrm>
            <a:off x="8346474" y="4164710"/>
            <a:ext cx="576262" cy="5032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sp>
        <p:nvSpPr>
          <p:cNvPr id="15" name="TextBox 9"/>
          <p:cNvSpPr txBox="1">
            <a:spLocks noChangeArrowheads="1"/>
          </p:cNvSpPr>
          <p:nvPr/>
        </p:nvSpPr>
        <p:spPr bwMode="auto">
          <a:xfrm>
            <a:off x="8984842" y="3575287"/>
            <a:ext cx="219551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AU" altLang="en-US" sz="2400" b="1" dirty="0" smtClean="0">
                <a:latin typeface="Calibri" panose="020F0502020204030204" pitchFamily="34" charset="0"/>
              </a:rPr>
              <a:t>Abundance selected from dropdown menu</a:t>
            </a:r>
            <a:endParaRPr lang="en-AU" altLang="en-US" sz="2400" b="1" dirty="0">
              <a:latin typeface="Calibri" panose="020F0502020204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7179" y="5365022"/>
            <a:ext cx="2638811" cy="829545"/>
          </a:xfrm>
          <a:prstGeom prst="rect">
            <a:avLst/>
          </a:prstGeom>
        </p:spPr>
      </p:pic>
      <p:sp>
        <p:nvSpPr>
          <p:cNvPr id="16" name="TextBox 9"/>
          <p:cNvSpPr txBox="1">
            <a:spLocks noChangeArrowheads="1"/>
          </p:cNvSpPr>
          <p:nvPr/>
        </p:nvSpPr>
        <p:spPr bwMode="auto">
          <a:xfrm>
            <a:off x="10645990" y="5288647"/>
            <a:ext cx="219551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AU" altLang="en-US" sz="1600" b="1" dirty="0" smtClean="0">
                <a:latin typeface="Calibri" panose="020F0502020204030204" pitchFamily="34" charset="0"/>
              </a:rPr>
              <a:t>1-3</a:t>
            </a:r>
          </a:p>
          <a:p>
            <a:pPr eaLnBrk="1" hangingPunct="1"/>
            <a:r>
              <a:rPr lang="en-AU" altLang="en-US" sz="1600" b="1" dirty="0" smtClean="0">
                <a:latin typeface="Calibri" panose="020F0502020204030204" pitchFamily="34" charset="0"/>
              </a:rPr>
              <a:t>4-15</a:t>
            </a:r>
          </a:p>
          <a:p>
            <a:pPr eaLnBrk="1" hangingPunct="1"/>
            <a:r>
              <a:rPr lang="en-AU" altLang="en-US" sz="1600" b="1" dirty="0" smtClean="0">
                <a:latin typeface="Calibri" panose="020F0502020204030204" pitchFamily="34" charset="0"/>
              </a:rPr>
              <a:t>16-100</a:t>
            </a:r>
          </a:p>
          <a:p>
            <a:pPr eaLnBrk="1" hangingPunct="1"/>
            <a:r>
              <a:rPr lang="en-AU" altLang="en-US" sz="1600" b="1" dirty="0" smtClean="0">
                <a:latin typeface="Calibri" panose="020F0502020204030204" pitchFamily="34" charset="0"/>
              </a:rPr>
              <a:t>101 -1000</a:t>
            </a:r>
          </a:p>
          <a:p>
            <a:pPr eaLnBrk="1" hangingPunct="1"/>
            <a:r>
              <a:rPr lang="en-AU" altLang="en-US" sz="1600" b="1" dirty="0" smtClean="0">
                <a:latin typeface="Calibri" panose="020F0502020204030204" pitchFamily="34" charset="0"/>
              </a:rPr>
              <a:t>10001 – 10,000</a:t>
            </a:r>
          </a:p>
          <a:p>
            <a:pPr eaLnBrk="1" hangingPunct="1"/>
            <a:r>
              <a:rPr lang="en-AU" altLang="en-US" sz="1600" b="1" dirty="0" smtClean="0">
                <a:latin typeface="Calibri" panose="020F0502020204030204" pitchFamily="34" charset="0"/>
              </a:rPr>
              <a:t>10,000+</a:t>
            </a:r>
            <a:endParaRPr lang="en-AU" altLang="en-US" sz="1600" b="1" dirty="0">
              <a:latin typeface="Calibri" panose="020F050202020403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4119" y="377199"/>
            <a:ext cx="2678369" cy="311360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72488" y="352369"/>
            <a:ext cx="3572319" cy="3138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8018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343938" y="2409545"/>
            <a:ext cx="2017713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AU" altLang="en-US" sz="2400" b="1" dirty="0">
                <a:latin typeface="Calibri" panose="020F0502020204030204" pitchFamily="34" charset="0"/>
              </a:rPr>
              <a:t>Nature Lover or any user of site can suggest an ID</a:t>
            </a:r>
          </a:p>
        </p:txBody>
      </p:sp>
      <p:sp>
        <p:nvSpPr>
          <p:cNvPr id="6" name="Right Arrow 5"/>
          <p:cNvSpPr/>
          <p:nvPr/>
        </p:nvSpPr>
        <p:spPr>
          <a:xfrm>
            <a:off x="2601154" y="2942945"/>
            <a:ext cx="576263" cy="5032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sp>
        <p:nvSpPr>
          <p:cNvPr id="3" name="Rectangle 2"/>
          <p:cNvSpPr/>
          <p:nvPr/>
        </p:nvSpPr>
        <p:spPr>
          <a:xfrm>
            <a:off x="3286898" y="2199671"/>
            <a:ext cx="293267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altLang="en-US" sz="2400" b="1" dirty="0">
                <a:latin typeface="Calibri" panose="020F0502020204030204" pitchFamily="34" charset="0"/>
              </a:rPr>
              <a:t>Email to </a:t>
            </a:r>
            <a:r>
              <a:rPr lang="en-AU" altLang="en-US" sz="2400" b="1" dirty="0" smtClean="0">
                <a:latin typeface="Calibri" panose="020F0502020204030204" pitchFamily="34" charset="0"/>
              </a:rPr>
              <a:t>expert </a:t>
            </a:r>
            <a:r>
              <a:rPr lang="en-AU" altLang="en-US" sz="2400" b="1" dirty="0">
                <a:latin typeface="Calibri" panose="020F0502020204030204" pitchFamily="34" charset="0"/>
              </a:rPr>
              <a:t>moderator alerting them to reported record in their location or taxonomic area of expertise</a:t>
            </a:r>
          </a:p>
        </p:txBody>
      </p:sp>
      <p:sp>
        <p:nvSpPr>
          <p:cNvPr id="7" name="Right Arrow 6"/>
          <p:cNvSpPr/>
          <p:nvPr/>
        </p:nvSpPr>
        <p:spPr>
          <a:xfrm>
            <a:off x="6219568" y="2942945"/>
            <a:ext cx="576263" cy="5032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sp>
        <p:nvSpPr>
          <p:cNvPr id="8" name="Right Arrow 7"/>
          <p:cNvSpPr/>
          <p:nvPr/>
        </p:nvSpPr>
        <p:spPr>
          <a:xfrm>
            <a:off x="9281963" y="3035261"/>
            <a:ext cx="576263" cy="5032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sp>
        <p:nvSpPr>
          <p:cNvPr id="9" name="TextBox 23"/>
          <p:cNvSpPr txBox="1">
            <a:spLocks noChangeArrowheads="1"/>
          </p:cNvSpPr>
          <p:nvPr/>
        </p:nvSpPr>
        <p:spPr bwMode="auto">
          <a:xfrm>
            <a:off x="6922488" y="2243627"/>
            <a:ext cx="252095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AU" altLang="en-US" sz="2400" b="1" dirty="0">
                <a:latin typeface="Calibri" panose="020F0502020204030204" pitchFamily="34" charset="0"/>
              </a:rPr>
              <a:t>Email to nature lover confirming ID or comment from moderator seeking further information</a:t>
            </a:r>
          </a:p>
        </p:txBody>
      </p:sp>
      <p:pic>
        <p:nvPicPr>
          <p:cNvPr id="10" name="Picture 2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0445" y="578605"/>
            <a:ext cx="1214438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23"/>
          <p:cNvSpPr txBox="1">
            <a:spLocks noChangeArrowheads="1"/>
          </p:cNvSpPr>
          <p:nvPr/>
        </p:nvSpPr>
        <p:spPr bwMode="auto">
          <a:xfrm>
            <a:off x="9858226" y="3299214"/>
            <a:ext cx="224315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AU" altLang="en-US" sz="2400" b="1" dirty="0" smtClean="0">
                <a:latin typeface="Calibri" panose="020F0502020204030204" pitchFamily="34" charset="0"/>
              </a:rPr>
              <a:t>Confirmed record sent on to databases</a:t>
            </a:r>
            <a:endParaRPr lang="en-AU" altLang="en-US" sz="2400" b="1" dirty="0">
              <a:latin typeface="Calibri" panose="020F050202020403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5949" y="-1"/>
            <a:ext cx="4214698" cy="219967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902238"/>
            <a:ext cx="11654056" cy="193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6854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160686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5723" y="0"/>
            <a:ext cx="47934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2635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5037" y="23812"/>
            <a:ext cx="7781925" cy="681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7563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4667" y="0"/>
            <a:ext cx="9567333" cy="6858000"/>
          </a:xfrm>
          <a:prstGeom prst="rect">
            <a:avLst/>
          </a:prstGeom>
        </p:spPr>
      </p:pic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305486" y="1566873"/>
            <a:ext cx="2069414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AU" altLang="en-US" sz="2800" b="1" dirty="0" smtClean="0">
                <a:latin typeface="Calibri" panose="020F0502020204030204" pitchFamily="34" charset="0"/>
              </a:rPr>
              <a:t>Distribution maps for over 4700 species or other taxonomic grouping</a:t>
            </a:r>
            <a:endParaRPr lang="en-AU" altLang="en-US" sz="28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32789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156657" cy="5156200"/>
          </a:xfrm>
          <a:prstGeom prst="rect">
            <a:avLst/>
          </a:prstGeom>
        </p:spPr>
      </p:pic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235125" y="5279501"/>
            <a:ext cx="683877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AU" altLang="en-US" sz="2800" b="1" dirty="0" smtClean="0">
                <a:latin typeface="Calibri" panose="020F0502020204030204" pitchFamily="34" charset="0"/>
              </a:rPr>
              <a:t>Species maps for 700 locations or make your site a new location and then print-out or search on-line site-specific photo field-guide</a:t>
            </a:r>
            <a:endParaRPr lang="en-AU" altLang="en-US" sz="2800" b="1" dirty="0">
              <a:latin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2066" y="0"/>
            <a:ext cx="48399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8241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4301" y="0"/>
            <a:ext cx="4880225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3312" y="0"/>
            <a:ext cx="3381375" cy="44005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89962" y="633412"/>
            <a:ext cx="3419475" cy="31337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3312" y="4496383"/>
            <a:ext cx="3847629" cy="2275120"/>
          </a:xfrm>
          <a:prstGeom prst="rect">
            <a:avLst/>
          </a:prstGeom>
        </p:spPr>
      </p:pic>
      <p:sp>
        <p:nvSpPr>
          <p:cNvPr id="16" name="TextBox 7"/>
          <p:cNvSpPr txBox="1">
            <a:spLocks noChangeArrowheads="1"/>
          </p:cNvSpPr>
          <p:nvPr/>
        </p:nvSpPr>
        <p:spPr bwMode="auto">
          <a:xfrm>
            <a:off x="9019540" y="4810302"/>
            <a:ext cx="2989897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AU" altLang="en-US" sz="2800" b="1" dirty="0" smtClean="0">
                <a:latin typeface="Calibri" panose="020F0502020204030204" pitchFamily="34" charset="0"/>
              </a:rPr>
              <a:t>Ability to organise and view personal records</a:t>
            </a:r>
            <a:endParaRPr lang="en-AU" altLang="en-US" sz="28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96475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853</TotalTime>
  <Words>157</Words>
  <Application>Microsoft Office PowerPoint</Application>
  <PresentationFormat>Widescreen</PresentationFormat>
  <Paragraphs>33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ACT Government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Mulvaney, Michael</dc:creator>
  <cp:lastModifiedBy>Ramsay, Naton</cp:lastModifiedBy>
  <cp:revision>48</cp:revision>
  <dcterms:created xsi:type="dcterms:W3CDTF">2018-01-29T03:42:07Z</dcterms:created>
  <dcterms:modified xsi:type="dcterms:W3CDTF">2018-07-09T06:13:40Z</dcterms:modified>
</cp:coreProperties>
</file>