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71" r:id="rId7"/>
    <p:sldId id="262" r:id="rId8"/>
    <p:sldId id="268" r:id="rId9"/>
    <p:sldId id="272" r:id="rId10"/>
    <p:sldId id="273" r:id="rId11"/>
    <p:sldId id="276" r:id="rId12"/>
    <p:sldId id="264" r:id="rId13"/>
    <p:sldId id="265" r:id="rId14"/>
    <p:sldId id="270" r:id="rId15"/>
    <p:sldId id="266" r:id="rId16"/>
    <p:sldId id="269" r:id="rId17"/>
    <p:sldId id="267" r:id="rId18"/>
    <p:sldId id="274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1383" userDrawn="1">
          <p15:clr>
            <a:srgbClr val="A4A3A4"/>
          </p15:clr>
        </p15:guide>
        <p15:guide id="3" pos="1202" userDrawn="1">
          <p15:clr>
            <a:srgbClr val="A4A3A4"/>
          </p15:clr>
        </p15:guide>
        <p15:guide id="4" pos="1655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62B5E"/>
    <a:srgbClr val="592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1" autoAdjust="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1162"/>
        <p:guide pos="1383"/>
        <p:guide pos="1202"/>
        <p:guide pos="1655"/>
        <p:guide orient="horz" pos="9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00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9FDBC-6CCB-4D87-BACB-926A24561013}" type="datetimeFigureOut">
              <a:rPr lang="en-AU"/>
              <a:pPr>
                <a:defRPr/>
              </a:pPr>
              <a:t>09/07/2018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2765E-6B44-485E-BFDF-A21F08CF8F5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37932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2BD4C8-A82A-49DC-A5D4-60B015FF7DB1}" type="datetimeFigureOut">
              <a:rPr lang="en-AU"/>
              <a:pPr>
                <a:defRPr/>
              </a:pPr>
              <a:t>09/07/2018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CD3B03-D32F-45E5-A749-C109C31B0A9E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067760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5D8127-20CD-42CB-ACC6-245F434F33A7}" type="slidenum">
              <a:rPr lang="en-AU" altLang="en-US" smtClean="0">
                <a:latin typeface="Calibri" panose="020F0502020204030204" pitchFamily="34" charset="0"/>
              </a:rPr>
              <a:pPr/>
              <a:t>1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9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7381A6-6AF8-4D39-989B-D26BC1F460B6}" type="slidenum">
              <a:rPr lang="en-AU" altLang="en-US" smtClean="0">
                <a:latin typeface="Calibri" panose="020F0502020204030204" pitchFamily="34" charset="0"/>
              </a:rPr>
              <a:pPr/>
              <a:t>10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8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85017D-6A06-451B-B4B1-6875C7694B43}" type="slidenum">
              <a:rPr lang="en-AU" altLang="en-US" smtClean="0">
                <a:latin typeface="Calibri" panose="020F0502020204030204" pitchFamily="34" charset="0"/>
              </a:rPr>
              <a:pPr/>
              <a:t>11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9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543962-4D8A-45E3-A48A-6E15B5EE230E}" type="slidenum">
              <a:rPr lang="en-AU" altLang="en-US" smtClean="0">
                <a:latin typeface="Calibri" panose="020F0502020204030204" pitchFamily="34" charset="0"/>
              </a:rPr>
              <a:pPr/>
              <a:t>12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  <a:p>
            <a:pPr eaLnBrk="1" hangingPunct="1">
              <a:defRPr/>
            </a:pP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4AE020-A8B7-41D2-8EA0-990CFD2EBE32}" type="slidenum">
              <a:rPr lang="en-AU" altLang="en-US" smtClean="0">
                <a:latin typeface="Calibri" panose="020F0502020204030204" pitchFamily="34" charset="0"/>
              </a:rPr>
              <a:pPr/>
              <a:t>13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3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B7BF59-A661-4C25-907F-0D44A885E656}" type="slidenum">
              <a:rPr lang="en-AU" altLang="en-US" smtClean="0">
                <a:latin typeface="Calibri" panose="020F0502020204030204" pitchFamily="34" charset="0"/>
              </a:rPr>
              <a:pPr/>
              <a:t>14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5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Margaret</a:t>
            </a:r>
          </a:p>
          <a:p>
            <a:pPr eaLnBrk="1" hangingPunct="1"/>
            <a:r>
              <a:rPr lang="en-AU" altLang="en-US" dirty="0" smtClean="0"/>
              <a:t>Talk overview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5C2A89-21A6-4CD3-BD3E-F4B249A41E04}" type="slidenum">
              <a:rPr lang="en-AU" altLang="en-US" smtClean="0">
                <a:latin typeface="Calibri" panose="020F0502020204030204" pitchFamily="34" charset="0"/>
              </a:rPr>
              <a:pPr/>
              <a:t>2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6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Margaret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5D67E3-6446-413B-92B4-6C3532F62FB1}" type="slidenum">
              <a:rPr lang="en-AU" altLang="en-US" smtClean="0">
                <a:latin typeface="Calibri" panose="020F0502020204030204" pitchFamily="34" charset="0"/>
              </a:rPr>
              <a:pPr/>
              <a:t>3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Margaret</a:t>
            </a:r>
          </a:p>
          <a:p>
            <a:pPr eaLnBrk="1" hangingPunct="1"/>
            <a:r>
              <a:rPr lang="en-AU" altLang="en-US" dirty="0" smtClean="0"/>
              <a:t>Work undertaken</a:t>
            </a:r>
            <a:r>
              <a:rPr lang="en-AU" altLang="en-US" baseline="0" dirty="0" smtClean="0"/>
              <a:t> during the old Strategy</a:t>
            </a:r>
            <a:endParaRPr lang="en-AU" altLang="en-US" dirty="0" smtClean="0"/>
          </a:p>
          <a:p>
            <a:pPr eaLnBrk="1" hangingPunct="1"/>
            <a:r>
              <a:rPr lang="en-AU" altLang="en-US" dirty="0" smtClean="0"/>
              <a:t>Discussion on reserves</a:t>
            </a:r>
            <a:r>
              <a:rPr lang="en-AU" altLang="en-US" baseline="0" dirty="0" smtClean="0"/>
              <a:t> – conservation – alignment with offset processes</a:t>
            </a: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2748FA-876B-479D-93C6-F44B333088B3}" type="slidenum">
              <a:rPr lang="en-AU" altLang="en-US" smtClean="0">
                <a:latin typeface="Calibri" panose="020F0502020204030204" pitchFamily="34" charset="0"/>
              </a:rPr>
              <a:pPr/>
              <a:t>4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7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/>
              <a:t>Margaret</a:t>
            </a:r>
          </a:p>
          <a:p>
            <a:pPr eaLnBrk="1" hangingPunct="1"/>
            <a:r>
              <a:rPr lang="en-AU" altLang="en-US" dirty="0" smtClean="0"/>
              <a:t>Kangaroos</a:t>
            </a:r>
          </a:p>
          <a:p>
            <a:pPr eaLnBrk="1" hangingPunct="1"/>
            <a:r>
              <a:rPr lang="en-AU" altLang="en-US" dirty="0" smtClean="0"/>
              <a:t>Woodland</a:t>
            </a:r>
            <a:r>
              <a:rPr lang="en-AU" altLang="en-US" baseline="0" dirty="0" smtClean="0"/>
              <a:t> birds</a:t>
            </a:r>
          </a:p>
          <a:p>
            <a:pPr eaLnBrk="1" hangingPunct="1"/>
            <a:r>
              <a:rPr lang="en-AU" altLang="en-US" baseline="0" dirty="0" smtClean="0"/>
              <a:t>Threatened species</a:t>
            </a:r>
          </a:p>
          <a:p>
            <a:pPr eaLnBrk="1" hangingPunct="1"/>
            <a:r>
              <a:rPr lang="en-AU" altLang="en-US" baseline="0" dirty="0" smtClean="0"/>
              <a:t>Mulligans - GY</a:t>
            </a: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7CA089-2C77-49D5-BDDA-05A1070D59B1}" type="slidenum">
              <a:rPr lang="en-AU" altLang="en-US" smtClean="0">
                <a:latin typeface="Calibri" panose="020F0502020204030204" pitchFamily="34" charset="0"/>
              </a:rPr>
              <a:pPr/>
              <a:t>5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3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Margaret</a:t>
            </a:r>
          </a:p>
          <a:p>
            <a:r>
              <a:rPr lang="en-AU" dirty="0" smtClean="0"/>
              <a:t>MF</a:t>
            </a:r>
            <a:r>
              <a:rPr lang="en-AU" baseline="0" dirty="0" smtClean="0"/>
              <a:t> - research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D3B03-D32F-45E5-A749-C109C31B0A9E}" type="slidenum">
              <a:rPr lang="en-AU" altLang="en-US" smtClean="0"/>
              <a:pPr>
                <a:defRPr/>
              </a:pPr>
              <a:t>6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2409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2BAF3-3977-4EB8-893C-679020D83EE2}" type="slidenum">
              <a:rPr lang="en-AU" altLang="en-US" smtClean="0">
                <a:latin typeface="Calibri" panose="020F0502020204030204" pitchFamily="34" charset="0"/>
              </a:rPr>
              <a:pPr/>
              <a:t>7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9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D3B03-D32F-45E5-A749-C109C31B0A9E}" type="slidenum">
              <a:rPr lang="en-AU" altLang="en-US" smtClean="0"/>
              <a:pPr>
                <a:defRPr/>
              </a:pPr>
              <a:t>8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45535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AU" altLang="en-US" dirty="0" smtClean="0"/>
              <a:t>Stacey</a:t>
            </a:r>
          </a:p>
          <a:p>
            <a:pPr marL="0" indent="0" eaLnBrk="1" hangingPunct="1">
              <a:buFontTx/>
              <a:buNone/>
            </a:pPr>
            <a:endParaRPr lang="en-AU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7F19AF-C14C-433C-95FD-E652F3712B0C}" type="slidenum">
              <a:rPr lang="en-AU" altLang="en-US" smtClean="0">
                <a:latin typeface="Calibri" panose="020F0502020204030204" pitchFamily="34" charset="0"/>
              </a:rPr>
              <a:pPr/>
              <a:t>9</a:t>
            </a:fld>
            <a:endParaRPr lang="en-AU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6B57-E870-431F-95EC-B884FB9B1EE7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8B39-A5B6-470C-9C82-7CC00C0AD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A645-FE23-4E41-9744-F702C7D81265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89A4-037B-4E4F-AD63-C9CC4174E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F2C7-0182-4465-8553-36C6FBE01C74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6716-6803-45EC-85D3-254344216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1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52C4-21C1-46E1-8479-77FB2142BACD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8272-4AB7-49AC-B688-4BDBF89FC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F51C-F63B-47FD-A1D5-6C96F3A4F353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863-94BA-425D-A953-10059F979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8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410C-515F-4564-A1DC-D18AE3FB21C7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DB10-A468-4E5C-BF68-8835F4D79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7048-6708-4885-9336-87B4A57C4FF4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B602-C222-49A7-A373-0F7BB7F10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6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EDA4-6E83-4148-9874-C228B1CC28A2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32D0-76AA-47A1-AD0A-CE50AD579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7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5A13-3672-467C-8B56-51C19CCA4E7D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5F5C-CB53-4BE8-B4D3-8419558B0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8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BR-Branding_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4213" y="1341438"/>
            <a:ext cx="4894262" cy="503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spc="-100" dirty="0" smtClean="0"/>
              <a:t>ACT GOVERNMENT</a:t>
            </a:r>
            <a:endParaRPr lang="en-AU" sz="2000" b="0" spc="-100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188" y="0"/>
            <a:ext cx="1412875" cy="1412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924300" y="3313113"/>
            <a:ext cx="3544888" cy="35448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ACTGov_EPD_inline_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6563"/>
            <a:ext cx="1736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4894312" cy="1470025"/>
          </a:xfrm>
        </p:spPr>
        <p:txBody>
          <a:bodyPr anchor="t"/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818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BR-Branding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4213" y="1341438"/>
            <a:ext cx="4894262" cy="503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spc="-100" dirty="0" smtClean="0"/>
              <a:t>ACT GOVERNMENT</a:t>
            </a:r>
            <a:endParaRPr lang="en-AU" sz="2000" b="0" spc="-100" dirty="0" smtClean="0"/>
          </a:p>
        </p:txBody>
      </p:sp>
      <p:pic>
        <p:nvPicPr>
          <p:cNvPr id="5" name="Picture 9" descr="ACTGov_EPD_inline_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6563"/>
            <a:ext cx="1736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11188" y="0"/>
            <a:ext cx="1412875" cy="1412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924300" y="3313113"/>
            <a:ext cx="3544888" cy="35448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4894312" cy="1470025"/>
          </a:xfrm>
        </p:spPr>
        <p:txBody>
          <a:bodyPr anchor="t"/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1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981075"/>
            <a:ext cx="82073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5E34-BAD4-4055-8349-463A20B93AA8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C767-AF1B-463E-A847-A761E374D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6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BR-Branding_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4213" y="1341438"/>
            <a:ext cx="4894262" cy="5032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0" spc="-100" dirty="0" smtClean="0"/>
              <a:t>ACT GOVERNMENT</a:t>
            </a:r>
            <a:endParaRPr lang="en-AU" sz="2000" b="0" spc="-100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188" y="0"/>
            <a:ext cx="1412875" cy="14128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924300" y="3313113"/>
            <a:ext cx="3544888" cy="35448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ACTGov_EPD_inline_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6563"/>
            <a:ext cx="1736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4894312" cy="1470025"/>
          </a:xfrm>
        </p:spPr>
        <p:txBody>
          <a:bodyPr anchor="t"/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210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rot="13564843">
            <a:off x="5320507" y="4763294"/>
            <a:ext cx="374650" cy="446087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576064">
                <a:moveTo>
                  <a:pt x="0" y="576064"/>
                </a:moveTo>
                <a:lnTo>
                  <a:pt x="180020" y="0"/>
                </a:lnTo>
                <a:lnTo>
                  <a:pt x="360040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196753"/>
            <a:ext cx="447484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6056" y="1196752"/>
            <a:ext cx="4320000" cy="432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77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400" b="0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636854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3296"/>
            <a:ext cx="5486400" cy="494730"/>
          </a:xfrm>
        </p:spPr>
        <p:txBody>
          <a:bodyPr/>
          <a:lstStyle>
            <a:lvl1pPr algn="l">
              <a:defRPr sz="1400" b="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02445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BR-Branding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CTGov_EPD_inline_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1736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400-3F1B-4E1C-94E9-0D7298ED7431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6A23-D0BD-409F-B464-D6520FFBB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8313" y="981075"/>
            <a:ext cx="82073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2DD6-98DD-4AF2-AA16-4FC81FEB19CE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7A4C-03D2-4946-B592-32AAFC128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8313" y="981075"/>
            <a:ext cx="82073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02E4-1950-4365-AB1F-6F9FAC7C45B6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3D50-116F-4417-9225-A13D31FD6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68313" y="981075"/>
            <a:ext cx="82073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567-C4F8-47C9-98AD-C537A9B62396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88A0-6EBF-4ED6-8168-77F799516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8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A0EF-DF91-433D-99B9-22CE12E56A7A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C2EF-F1A4-4A85-8AFD-4010CF034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BDE5-9285-4558-864F-66D2CC2B2154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8284-3048-47F0-AEA5-6AACB77E5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1AC0-CD53-498F-AD85-BA6BB96DF798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05B4-5586-4662-A014-49D0E8CCF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0BCA40D-5B31-4B5C-9465-0499D4DD6552}" type="datetimeFigureOut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6B6792A-FE2D-41D1-BDCB-1E628C391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6" descr="CBR-Branding_4.png"/>
          <p:cNvPicPr>
            <a:picLocks noChangeAspect="1"/>
          </p:cNvPicPr>
          <p:nvPr userDrawn="1"/>
        </p:nvPicPr>
        <p:blipFill>
          <a:blip r:embed="rId25" cstate="email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80975" y="6021388"/>
            <a:ext cx="9577388" cy="647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1034" name="Picture 5" descr="ACTGov_EPD_inline_Rev.png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9338"/>
            <a:ext cx="7905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49" r:id="rId12"/>
    <p:sldLayoutId id="2147483939" r:id="rId13"/>
    <p:sldLayoutId id="2147483950" r:id="rId14"/>
    <p:sldLayoutId id="2147483940" r:id="rId15"/>
    <p:sldLayoutId id="2147483941" r:id="rId16"/>
    <p:sldLayoutId id="2147483942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36912"/>
            <a:ext cx="4387850" cy="1362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Native Woodland Conservation Strategy</a:t>
            </a:r>
            <a:endParaRPr lang="en-AU" sz="37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863"/>
            <a:ext cx="6402388" cy="1531937"/>
          </a:xfrm>
        </p:spPr>
        <p:txBody>
          <a:bodyPr/>
          <a:lstStyle/>
          <a:p>
            <a:r>
              <a:rPr lang="en-AU" altLang="en-US" b="1" dirty="0">
                <a:solidFill>
                  <a:schemeClr val="tx1"/>
                </a:solidFill>
                <a:latin typeface="calibril"/>
              </a:rPr>
              <a:t>Margaret Kitchin and Stacey Taylor</a:t>
            </a:r>
          </a:p>
          <a:p>
            <a:r>
              <a:rPr lang="en-AU" altLang="en-US" dirty="0" smtClean="0">
                <a:solidFill>
                  <a:schemeClr val="tx1"/>
                </a:solidFill>
                <a:latin typeface="calibril"/>
              </a:rPr>
              <a:t>Conservation </a:t>
            </a:r>
            <a:r>
              <a:rPr lang="en-AU" altLang="en-US" dirty="0">
                <a:solidFill>
                  <a:schemeClr val="tx1"/>
                </a:solidFill>
                <a:latin typeface="calibril"/>
              </a:rPr>
              <a:t>Research </a:t>
            </a:r>
            <a:r>
              <a:rPr lang="en-AU" altLang="en-US" dirty="0" smtClean="0">
                <a:solidFill>
                  <a:schemeClr val="tx1"/>
                </a:solidFill>
                <a:latin typeface="calibril"/>
              </a:rPr>
              <a:t>unit</a:t>
            </a:r>
          </a:p>
          <a:p>
            <a:r>
              <a:rPr lang="en-AU" altLang="en-US" sz="1200" dirty="0" smtClean="0">
                <a:solidFill>
                  <a:schemeClr val="tx1"/>
                </a:solidFill>
                <a:latin typeface="calibril"/>
              </a:rPr>
              <a:t>Environment, Planning and Sustainable Development Directorate</a:t>
            </a:r>
            <a:endParaRPr lang="en-AU" altLang="en-US" sz="1200" dirty="0">
              <a:solidFill>
                <a:schemeClr val="tx1"/>
              </a:solidFill>
              <a:latin typeface="calibril"/>
            </a:endParaRPr>
          </a:p>
          <a:p>
            <a:pPr eaLnBrk="1" hangingPunct="1"/>
            <a:endParaRPr lang="en-AU" altLang="en-US" dirty="0" smtClean="0">
              <a:solidFill>
                <a:srgbClr val="0F496F"/>
              </a:solidFill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1422"/>
          <a:stretch>
            <a:fillRect/>
          </a:stretch>
        </p:blipFill>
        <p:spPr bwMode="auto">
          <a:xfrm>
            <a:off x="5795963" y="-387350"/>
            <a:ext cx="4392612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 bwMode="auto">
          <a:xfrm>
            <a:off x="-1131169" y="1647953"/>
            <a:ext cx="3039344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95512" y="1844675"/>
            <a:ext cx="6840537" cy="4859338"/>
          </a:xfrm>
        </p:spPr>
        <p:txBody>
          <a:bodyPr rtlCol="0"/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 management of woodlands to retain their conservation values 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Standalone Action Plans and Conservation Advice for threatened species and endangered ecological community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Both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lowland </a:t>
            </a: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subalpine woodland communities, including secondary grasslands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639078" y="931387"/>
            <a:ext cx="6617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Focus and scope </a:t>
            </a:r>
            <a:r>
              <a:rPr lang="en-AU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revised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" y="332656"/>
            <a:ext cx="4463990" cy="63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51" y="332656"/>
            <a:ext cx="4463065" cy="630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95512" y="1844674"/>
            <a:ext cx="6840537" cy="4752678"/>
          </a:xfrm>
        </p:spPr>
        <p:txBody>
          <a:bodyPr rtlCol="0">
            <a:normAutofit/>
          </a:bodyPr>
          <a:lstStyle/>
          <a:p>
            <a:pPr indent="-182880" eaLnBrk="1" fontAlgn="ctr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AU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AU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AU" sz="2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AU" sz="2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AU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AU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STRATEGY: PROTECT AND MANAGE WOODLAND AND </a:t>
            </a:r>
            <a:r>
              <a:rPr lang="en-AU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AU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Retain and protect native woodlands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threats to native woodland </a:t>
            </a: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resilience, ecosystem function and habitat </a:t>
            </a: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practice management within an adaptive framework</a:t>
            </a: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endParaRPr lang="en-AU" dirty="0">
              <a:latin typeface="Arial" panose="020B0604020202020204" pitchFamily="34" charset="0"/>
            </a:endParaRPr>
          </a:p>
          <a:p>
            <a:pPr eaLnBrk="1" fontAlgn="auto" hangingPunct="1">
              <a:defRPr/>
            </a:pP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2638591" y="932367"/>
            <a:ext cx="5418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 of revised strategy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4" t="24832" r="8354" b="15420"/>
          <a:stretch/>
        </p:blipFill>
        <p:spPr>
          <a:xfrm>
            <a:off x="-684584" y="4869160"/>
            <a:ext cx="2586002" cy="27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4"/>
            <a:ext cx="6840537" cy="4894263"/>
          </a:xfrm>
        </p:spPr>
        <p:txBody>
          <a:bodyPr rtlCol="0">
            <a:normAutofit lnSpcReduction="10000"/>
          </a:bodyPr>
          <a:lstStyle/>
          <a:p>
            <a:pPr marL="18288" indent="-18288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AU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 WITH THE </a:t>
            </a:r>
            <a:r>
              <a:rPr lang="en-AU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AU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 community participation in woodland conservation 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appropriate recreational and tourism use of woodlands</a:t>
            </a:r>
          </a:p>
          <a:p>
            <a:pPr indent="-182880" eaLnBrk="1" fontAlgn="ctr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AU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MONITORING AND RESEARCH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knowledge gaps in woodland conservation and research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ctr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A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 woodland condition</a:t>
            </a:r>
            <a:endParaRPr lang="en-AU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8288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AU" sz="2200" b="1" dirty="0" smtClean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BACKGROUND INFORMATION</a:t>
            </a:r>
            <a:endParaRPr lang="en-AU" sz="22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AU" sz="2400" b="1" dirty="0" smtClean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 </a:t>
            </a:r>
            <a:r>
              <a:rPr lang="en-AU" sz="2400" b="1" dirty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 – ACTION PLANS AND CONSERVATION ADVICE</a:t>
            </a:r>
            <a:endParaRPr lang="en-AU" sz="24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1" fontAlgn="auto" hangingPunct="1">
              <a:defRPr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4" t="24832" r="8354" b="15420"/>
          <a:stretch/>
        </p:blipFill>
        <p:spPr>
          <a:xfrm>
            <a:off x="-684584" y="4869160"/>
            <a:ext cx="2586002" cy="27468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38591" y="932367"/>
            <a:ext cx="5418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 of revised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2"/>
          <a:stretch/>
        </p:blipFill>
        <p:spPr bwMode="auto">
          <a:xfrm>
            <a:off x="-432917" y="1660917"/>
            <a:ext cx="2341092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95512" y="1844675"/>
            <a:ext cx="6840537" cy="4859338"/>
          </a:xfrm>
        </p:spPr>
        <p:txBody>
          <a:bodyPr rtlCol="0"/>
          <a:lstStyle/>
          <a:p>
            <a:pPr marL="457200" indent="-4572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Draft Woodland Strategy complete and Scientific Committee to review by the end of 2018</a:t>
            </a:r>
          </a:p>
          <a:p>
            <a:pPr marL="457200" indent="-4572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Draft Woodland Strategy released for public comment by February 2019</a:t>
            </a:r>
          </a:p>
          <a:p>
            <a:pPr marL="457200" indent="-4572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Woodland Conservation Effectiveness Monitoring Program (CEMP) by June 2019</a:t>
            </a:r>
          </a:p>
          <a:p>
            <a:pPr marL="457200" indent="-4572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Woodland Ecosystem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mplementation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lan developed in 2019</a:t>
            </a:r>
          </a:p>
          <a:p>
            <a:pPr marL="457200" indent="-4572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2634933" y="933091"/>
            <a:ext cx="60351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Timelines and approval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2353" y="4221088"/>
            <a:ext cx="4894263" cy="10382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800" cap="none" dirty="0" smtClean="0">
                <a:solidFill>
                  <a:schemeClr val="bg2">
                    <a:lumMod val="75000"/>
                  </a:schemeClr>
                </a:solidFill>
              </a:rPr>
              <a:t>Thank you</a:t>
            </a:r>
            <a:endParaRPr lang="en-A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38377" y="5085184"/>
            <a:ext cx="439248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5"/>
            <a:ext cx="6948487" cy="4752677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2004 ACT Lowland Woodland Conservation Strategy</a:t>
            </a:r>
          </a:p>
          <a:p>
            <a:pPr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Progress to date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Review process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Revised 2018-19 Woodlands strategy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Content, structure, timeline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AU" altLang="en-US" sz="2500" b="1" dirty="0" smtClean="0"/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AU" altLang="en-US" sz="2500" b="1" dirty="0" smtClean="0"/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4" t="24832" r="8354" b="15420"/>
          <a:stretch/>
        </p:blipFill>
        <p:spPr>
          <a:xfrm>
            <a:off x="-684584" y="4869160"/>
            <a:ext cx="2586002" cy="2746800"/>
          </a:xfrm>
          <a:prstGeom prst="rect">
            <a:avLst/>
          </a:prstGeom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5"/>
            <a:ext cx="6553199" cy="374491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first (of three) ecosystem strategies – Action Plan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Action Plan 27 commenced in March 2004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Action Plan 27 focuses on 600 – 1000 m asl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 a major theme of protection from development and land use pressures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altLang="en-US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altLang="en-US" sz="3200" b="1" dirty="0" smtClean="0">
              <a:solidFill>
                <a:srgbClr val="0F496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AU" altLang="en-US" dirty="0" smtClean="0">
              <a:solidFill>
                <a:srgbClr val="0F496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AU" altLang="en-US" dirty="0" smtClean="0">
              <a:solidFill>
                <a:srgbClr val="0F496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634933" y="983693"/>
            <a:ext cx="5355440" cy="5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 smtClean="0">
                <a:ln w="1270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Lowland Woodland </a:t>
            </a:r>
            <a:r>
              <a:rPr lang="en-AU" altLang="en-US" sz="3000" b="1" dirty="0">
                <a:ln w="1270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</a:p>
        </p:txBody>
      </p:sp>
      <p:pic>
        <p:nvPicPr>
          <p:cNvPr id="2253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73"/>
          <a:stretch>
            <a:fillRect/>
          </a:stretch>
        </p:blipFill>
        <p:spPr bwMode="auto">
          <a:xfrm rot="20878719">
            <a:off x="325369" y="3457489"/>
            <a:ext cx="20637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5"/>
            <a:ext cx="6948486" cy="489669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Conserve all types of woodland community in the ACT as viable well-represented ecological systems</a:t>
            </a:r>
          </a:p>
          <a:p>
            <a:pPr eaLnBrk="1" fontAlgn="auto" hangingPunct="1">
              <a:spcBef>
                <a:spcPts val="1200"/>
              </a:spcBef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Since 2004 many woodland areas have been added to the reserve network, managed as environmental offset areas or rezoned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Mt Mugga Mugga NR (2005 – 66 ha); Goorooyarroo NR + Callum Brae (2006 – 1,000 ha); Pinnacle NR (2016 – 19.5 ha including 85 ha of BG woodland)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Areas identified in the Gungahlin Strategic Assessment – e.g. Horsepark north, Taylor, Kinleyside, Jacka (+ others)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636853" y="931585"/>
            <a:ext cx="5508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Three main goals – number 1</a:t>
            </a: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58" y="3860800"/>
            <a:ext cx="1971676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773238"/>
            <a:ext cx="6769099" cy="446405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Conserve viable, wild population of all lowland woodland flora and fauna species in the ACT and support regional and national efforts towards conservation of these species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Kangaroo research - kangaroo grazing and birds, reptiles and beetles; grazing on vegetation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Woodland birds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Threatened plants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Mulligans Flat – Goorooyarroo woodlands experiment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4933" y="931922"/>
            <a:ext cx="5508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Three main goals – number </a:t>
            </a:r>
            <a:r>
              <a:rPr lang="en-AU" alt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AU" alt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>
          <a:xfrm>
            <a:off x="-388049" y="4911681"/>
            <a:ext cx="2286596" cy="203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6402388" cy="2319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863"/>
            <a:ext cx="6402388" cy="1531937"/>
          </a:xfrm>
        </p:spPr>
        <p:txBody>
          <a:bodyPr/>
          <a:lstStyle/>
          <a:p>
            <a:pPr eaLnBrk="1" hangingPunct="1"/>
            <a:endParaRPr lang="en-AU" altLang="en-US" dirty="0" smtClean="0">
              <a:solidFill>
                <a:srgbClr val="0F496F"/>
              </a:solidFill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536" y="-66625"/>
            <a:ext cx="1038701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4652963"/>
            <a:ext cx="2205038" cy="2205037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91125"/>
            <a:ext cx="2887662" cy="1657350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7" y="4305301"/>
            <a:ext cx="3819525" cy="2863850"/>
          </a:xfrm>
          <a:prstGeom prst="rect">
            <a:avLst/>
          </a:prstGeom>
          <a:noFill/>
          <a:ln w="9525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3132138" y="82550"/>
            <a:ext cx="55443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200" b="1" dirty="0">
                <a:solidFill>
                  <a:schemeClr val="bg2"/>
                </a:solidFill>
              </a:rPr>
              <a:t>Research, innovation, </a:t>
            </a:r>
            <a:r>
              <a:rPr lang="en-AU" altLang="en-US" sz="2200" b="1" dirty="0" smtClean="0">
                <a:solidFill>
                  <a:schemeClr val="bg2"/>
                </a:solidFill>
              </a:rPr>
              <a:t>people and </a:t>
            </a:r>
            <a:r>
              <a:rPr lang="en-AU" altLang="en-US" sz="2200" b="1" dirty="0">
                <a:solidFill>
                  <a:schemeClr val="bg2"/>
                </a:solidFill>
              </a:rPr>
              <a:t>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"/>
          <a:stretch/>
        </p:blipFill>
        <p:spPr>
          <a:xfrm>
            <a:off x="-1361183" y="1650041"/>
            <a:ext cx="3269358" cy="5228779"/>
          </a:xfrm>
          <a:prstGeom prst="rect">
            <a:avLst/>
          </a:prstGeom>
        </p:spPr>
      </p:pic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4"/>
            <a:ext cx="6769100" cy="4392613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Manage and rehabilitate lowland woodlands across all tenures with appropriate regeneration, restoration and reinstate practices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Restoration – One Million Trees ($3.29 M); ACT Gov ($1 M); Biodiversity fund ($2.15 M); National Landcare ($1.2 M) ….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Greater Goorooyarroo woodlands – 584 ha revegetation, 4,494 ha invasive spp. control, rural landholder engagement</a:t>
            </a:r>
          </a:p>
          <a:p>
            <a:pPr marL="285750" indent="-28575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Coarse woody debris – research to management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endParaRPr lang="en-AU" alt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27313" y="931922"/>
            <a:ext cx="55082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Three main goals – number </a:t>
            </a:r>
            <a:r>
              <a:rPr lang="en-AU" alt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AU" alt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6405" y="2915907"/>
            <a:ext cx="6480943" cy="4072081"/>
          </a:xfrm>
        </p:spPr>
        <p:txBody>
          <a:bodyPr>
            <a:normAutofit/>
          </a:bodyPr>
          <a:lstStyle/>
          <a:p>
            <a:pPr marL="868680" lvl="1" indent="-283464" defTabSz="914400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128016" defTabSz="914400" eaLnBrk="1" fontAlgn="auto" hangingPunct="1">
              <a:spcAft>
                <a:spcPts val="0"/>
              </a:spcAft>
              <a:defRPr/>
            </a:pPr>
            <a:r>
              <a:rPr lang="en-A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 addition of coarse </a:t>
            </a:r>
          </a:p>
          <a:p>
            <a:pPr marL="128016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woody debris</a:t>
            </a:r>
          </a:p>
          <a:p>
            <a:pPr marL="284400" lvl="1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4400" lvl="1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Commenced </a:t>
            </a: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in 2012</a:t>
            </a:r>
          </a:p>
          <a:p>
            <a:pPr marL="284400" lvl="1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Clumped arrangement</a:t>
            </a:r>
          </a:p>
          <a:p>
            <a:pPr marL="284400" lvl="1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latin typeface="Calibri" panose="020F0502020204030204" pitchFamily="34" charset="0"/>
              </a:rPr>
              <a:t>Open areas and under trees</a:t>
            </a:r>
          </a:p>
          <a:p>
            <a:pPr marL="284400" lvl="1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chemeClr val="tx1"/>
                </a:solidFill>
                <a:latin typeface="Calibri" panose="020F0502020204030204" pitchFamily="34" charset="0"/>
              </a:rPr>
              <a:t>Mimic naturally fallen wood</a:t>
            </a:r>
          </a:p>
          <a:p>
            <a:endParaRPr lang="en-AU" dirty="0"/>
          </a:p>
        </p:txBody>
      </p:sp>
      <p:pic>
        <p:nvPicPr>
          <p:cNvPr id="4" name="Picture 4" descr="G:\23 PARKS RESERVES AND PUBLIC PLACES\ENVIRONMENT\Woodland Restoration Project\Photos\20150814_10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6227"/>
            <a:ext cx="3707476" cy="2780607"/>
          </a:xfrm>
          <a:prstGeom prst="rect">
            <a:avLst/>
          </a:prstGeom>
          <a:noFill/>
        </p:spPr>
      </p:pic>
      <p:pic>
        <p:nvPicPr>
          <p:cNvPr id="5" name="Picture 5" descr="G:\23 PARKS RESERVES AND PUBLIC PLACES\ENVIRONMENT\Woodland Restoration Project\Photos\CWD Wanniassa Hills Jan 2015\CWDWH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243" y="0"/>
            <a:ext cx="4127269" cy="3096491"/>
          </a:xfrm>
          <a:prstGeom prst="rect">
            <a:avLst/>
          </a:prstGeom>
          <a:noFill/>
        </p:spPr>
      </p:pic>
      <p:pic>
        <p:nvPicPr>
          <p:cNvPr id="6" name="Picture 6" descr="G:\23 PARKS RESERVES AND PUBLIC PLACES\ENVIRONMENT\Woodland Restoration Project\Photos\CWD Red Hill Jan 2015\CWDRH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58606"/>
            <a:ext cx="3262745" cy="24480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92706" y="6597351"/>
            <a:ext cx="228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Photos: Kristy Gould, PCS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346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9522" r="5401" b="13204"/>
          <a:stretch/>
        </p:blipFill>
        <p:spPr>
          <a:xfrm rot="5400000">
            <a:off x="-872842" y="2143796"/>
            <a:ext cx="3277681" cy="227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4" t="24832" r="8354" b="15420"/>
          <a:stretch/>
        </p:blipFill>
        <p:spPr>
          <a:xfrm>
            <a:off x="-684584" y="4919097"/>
            <a:ext cx="2586002" cy="2746800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513" y="1844675"/>
            <a:ext cx="6765925" cy="4859338"/>
          </a:xfrm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Formal review of progress undertaken in 2017/2018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Input from Scientific Committee on scope of new Strategy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 on Strategy structure, literature review and collation of information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Stakeholder engagement, including Grassy Woodland Stakeholder Group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Review of Action Plans / Conservation Advice for threatened species and endangered ecological community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altLang="en-US" dirty="0" smtClean="0">
              <a:solidFill>
                <a:srgbClr val="0F496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AU" altLang="en-US" dirty="0" smtClean="0">
              <a:solidFill>
                <a:srgbClr val="0F496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AU" altLang="en-US" dirty="0" smtClean="0">
              <a:solidFill>
                <a:srgbClr val="0F496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541338" y="1628775"/>
            <a:ext cx="9793288" cy="26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627313" y="929005"/>
            <a:ext cx="30893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9DE441CD73D419117A33FD0DDA208" ma:contentTypeVersion="42" ma:contentTypeDescription="Create a new document." ma:contentTypeScope="" ma:versionID="5d625912bba620a83ada1bbef85d5181">
  <xsd:schema xmlns:xsd="http://www.w3.org/2001/XMLSchema" xmlns:xs="http://www.w3.org/2001/XMLSchema" xmlns:p="http://schemas.microsoft.com/office/2006/metadata/properties" xmlns:ns1="http://schemas.microsoft.com/sharepoint/v3" xmlns:ns2="bd5492f1-cce4-4f5e-a5f8-e006e0f8bc49" xmlns:ns3="http://schemas.microsoft.com/sharepoint/v4" targetNamespace="http://schemas.microsoft.com/office/2006/metadata/properties" ma:root="true" ma:fieldsID="280c37a3416040566d302e1b325b21d0" ns1:_="" ns2:_="" ns3:_="">
    <xsd:import namespace="http://schemas.microsoft.com/sharepoint/v3"/>
    <xsd:import namespace="bd5492f1-cce4-4f5e-a5f8-e006e0f8bc4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pplies_x0020_to" minOccurs="0"/>
                <xsd:element ref="ns2:Document_x0020_owner" minOccurs="0"/>
                <xsd:element ref="ns2:Document_x0020_topic" minOccurs="0"/>
                <xsd:element ref="ns2:Document_x0020_type" minOccurs="0"/>
                <xsd:element ref="ns2:Objective_x0020_ID" minOccurs="0"/>
                <xsd:element ref="ns2:Date_x0020_approved" minOccurs="0"/>
                <xsd:element ref="ns2:Approved_x0020_by" minOccurs="0"/>
                <xsd:element ref="ns2:Review_x0020_date" minOccurs="0"/>
                <xsd:element ref="ns1:PublishingStartDate" minOccurs="0"/>
                <xsd:element ref="ns1:PublishingExpirationDate" minOccurs="0"/>
                <xsd:element ref="ns2:Publish_x0020_to_x0020_web_x0020_under_x0020_OAI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492f1-cce4-4f5e-a5f8-e006e0f8bc49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Applies_x0020_to" ma:index="3" nillable="true" ma:displayName="Applies to" ma:default="Environment, Planning and Sustainable Development Directorate" ma:internalName="Appli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ironment, Planning and Sustainable Development Directorate"/>
                    <xsd:enumeration value="City Renewal Authority"/>
                    <xsd:enumeration value="Suburban Land Agency"/>
                  </xsd:restriction>
                </xsd:simpleType>
              </xsd:element>
            </xsd:sequence>
          </xsd:extension>
        </xsd:complexContent>
      </xsd:complexType>
    </xsd:element>
    <xsd:element name="Document_x0020_owner" ma:index="4" nillable="true" ma:displayName="Document owner" ma:description="The business area that is responsible for this document" ma:list="{b7b7be20-20c9-4167-aa4f-bf177644f8f8}" ma:internalName="Document_x0020_owner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opic" ma:index="5" nillable="true" ma:displayName="Document topic" ma:list="{7f085db3-9813-4a7f-8997-ea07ffe526c2}" ma:internalName="Document_x0020_topic" ma:showField="Title">
      <xsd:simpleType>
        <xsd:restriction base="dms:Lookup"/>
      </xsd:simpleType>
    </xsd:element>
    <xsd:element name="Document_x0020_type" ma:index="6" nillable="true" ma:displayName="Document type" ma:list="{43c59d53-a6f3-4539-b85e-2de3c2f4f435}" ma:internalName="Document_x0020_type" ma:showField="Title">
      <xsd:simpleType>
        <xsd:restriction base="dms:Lookup"/>
      </xsd:simpleType>
    </xsd:element>
    <xsd:element name="Objective_x0020_ID" ma:index="7" nillable="true" ma:displayName="Objective ID" ma:internalName="Objective_x0020_ID">
      <xsd:simpleType>
        <xsd:restriction base="dms:Text">
          <xsd:maxLength value="255"/>
        </xsd:restriction>
      </xsd:simpleType>
    </xsd:element>
    <xsd:element name="Date_x0020_approved" ma:index="8" nillable="true" ma:displayName="Date approved" ma:format="DateOnly" ma:internalName="Date_x0020_approved">
      <xsd:simpleType>
        <xsd:restriction base="dms:DateTime"/>
      </xsd:simpleType>
    </xsd:element>
    <xsd:element name="Approved_x0020_by" ma:index="9" nillable="true" ma:displayName="Approved by" ma:internalName="Approved_x0020_by">
      <xsd:simpleType>
        <xsd:restriction base="dms:Text">
          <xsd:maxLength value="255"/>
        </xsd:restriction>
      </xsd:simpleType>
    </xsd:element>
    <xsd:element name="Review_x0020_date" ma:index="10" nillable="true" ma:displayName="Review date" ma:format="DateOnly" ma:internalName="Review_x0020_date">
      <xsd:simpleType>
        <xsd:restriction base="dms:DateTime"/>
      </xsd:simpleType>
    </xsd:element>
    <xsd:element name="Publish_x0020_to_x0020_web_x0020_under_x0020_OAIS" ma:index="19" nillable="true" ma:displayName="Publish to web under OAIS" ma:default="0" ma:internalName="Publish_x0020_to_x0020_web_x0020_under_x0020_OAI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_x0020_to_x0020_web_x0020_under_x0020_OAIS xmlns="bd5492f1-cce4-4f5e-a5f8-e006e0f8bc49">false</Publish_x0020_to_x0020_web_x0020_under_x0020_OAIS>
    <Document_x0020_type xmlns="bd5492f1-cce4-4f5e-a5f8-e006e0f8bc49">13</Document_x0020_type>
    <Date_x0020_approved xmlns="bd5492f1-cce4-4f5e-a5f8-e006e0f8bc49" xsi:nil="true"/>
    <IconOverlay xmlns="http://schemas.microsoft.com/sharepoint/v4" xsi:nil="true"/>
    <Document_x0020_owner xmlns="bd5492f1-cce4-4f5e-a5f8-e006e0f8bc49">
      <Value>144</Value>
    </Document_x0020_owner>
    <Approved_x0020_by xmlns="bd5492f1-cce4-4f5e-a5f8-e006e0f8bc49" xsi:nil="true"/>
    <PublishingExpirationDate xmlns="http://schemas.microsoft.com/sharepoint/v3" xsi:nil="true"/>
    <Applies_x0020_to xmlns="bd5492f1-cce4-4f5e-a5f8-e006e0f8bc49">
      <Value>Environment, Planning and Sustainable Development Directorate</Value>
    </Applies_x0020_to>
    <Description0 xmlns="bd5492f1-cce4-4f5e-a5f8-e006e0f8bc49" xsi:nil="true"/>
    <PublishingStartDate xmlns="http://schemas.microsoft.com/sharepoint/v3" xsi:nil="true"/>
    <Document_x0020_topic xmlns="bd5492f1-cce4-4f5e-a5f8-e006e0f8bc49" xsi:nil="true"/>
    <Objective_x0020_ID xmlns="bd5492f1-cce4-4f5e-a5f8-e006e0f8bc49" xsi:nil="true"/>
    <Review_x0020_date xmlns="bd5492f1-cce4-4f5e-a5f8-e006e0f8bc49" xsi:nil="true"/>
  </documentManagement>
</p:properties>
</file>

<file path=customXml/itemProps1.xml><?xml version="1.0" encoding="utf-8"?>
<ds:datastoreItem xmlns:ds="http://schemas.openxmlformats.org/officeDocument/2006/customXml" ds:itemID="{10E80075-5057-4FCC-AB8A-010B5CA83DB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440508B-7327-4C53-913D-1A21C2F52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5492f1-cce4-4f5e-a5f8-e006e0f8bc4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21E74-CDD1-4CDD-AFD2-F9552EA963E8}">
  <ds:schemaRefs>
    <ds:schemaRef ds:uri="http://schemas.microsoft.com/office/2006/metadata/properties"/>
    <ds:schemaRef ds:uri="http://schemas.microsoft.com/sharepoint/v3"/>
    <ds:schemaRef ds:uri="bd5492f1-cce4-4f5e-a5f8-e006e0f8bc49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2885</TotalTime>
  <Words>601</Words>
  <Application>Microsoft Office PowerPoint</Application>
  <PresentationFormat>On-screen Show (4:3)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MS PGothic</vt:lpstr>
      <vt:lpstr>Arial</vt:lpstr>
      <vt:lpstr>Calibri</vt:lpstr>
      <vt:lpstr>calibril</vt:lpstr>
      <vt:lpstr>Century Gothic</vt:lpstr>
      <vt:lpstr>Times New Roman</vt:lpstr>
      <vt:lpstr>Wingdings 2</vt:lpstr>
      <vt:lpstr>Wingdings 3</vt:lpstr>
      <vt:lpstr>Slice</vt:lpstr>
      <vt:lpstr>Native Woodland Conservation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ACT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 Government</dc:creator>
  <cp:keywords>template</cp:keywords>
  <cp:lastModifiedBy>Ramsay, Naton</cp:lastModifiedBy>
  <cp:revision>145</cp:revision>
  <cp:lastPrinted>2018-06-13T01:46:14Z</cp:lastPrinted>
  <dcterms:created xsi:type="dcterms:W3CDTF">2016-04-05T06:22:20Z</dcterms:created>
  <dcterms:modified xsi:type="dcterms:W3CDTF">2018-07-09T05:56:18Z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8368ccb5-bcbb-4619-84a6-145497b6ac5d</vt:lpwstr>
  </property>
  <property fmtid="{D5CDD505-2E9C-101B-9397-08002B2CF9AE}" pid="3" name="bjSaver">
    <vt:lpwstr>6ZGe8KpGikQ+yEFsq26cQ2i8n6RIbwGL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policy="1865c0a7-d648-4a74-80fe-fa9dc7fe13cc" xmlns="http://www.boldonjames.com/2008/01/sie/i</vt:lpwstr>
  </property>
  <property fmtid="{D5CDD505-2E9C-101B-9397-08002B2CF9AE}" pid="5" name="bjDocumentLabelXML-0">
    <vt:lpwstr>nternal/label"&gt;&lt;element uid="a68a5297-83bb-4ba8-a7cd-4b62d6981a77" value="" /&gt;&lt;/sisl&gt;</vt:lpwstr>
  </property>
  <property fmtid="{D5CDD505-2E9C-101B-9397-08002B2CF9AE}" pid="6" name="bjDocumentSecurityLabel">
    <vt:lpwstr>UNCLASSIFIED - NO MARKING</vt:lpwstr>
  </property>
</Properties>
</file>